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5" r:id="rId4"/>
    <p:sldId id="305" r:id="rId5"/>
    <p:sldId id="309" r:id="rId6"/>
    <p:sldId id="269" r:id="rId7"/>
    <p:sldId id="300" r:id="rId8"/>
    <p:sldId id="310" r:id="rId9"/>
    <p:sldId id="262" r:id="rId10"/>
    <p:sldId id="259" r:id="rId11"/>
    <p:sldId id="303" r:id="rId12"/>
    <p:sldId id="301" r:id="rId13"/>
    <p:sldId id="311" r:id="rId14"/>
    <p:sldId id="31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p:restoredTop sz="94658"/>
  </p:normalViewPr>
  <p:slideViewPr>
    <p:cSldViewPr snapToGrid="0">
      <p:cViewPr varScale="1">
        <p:scale>
          <a:sx n="102" d="100"/>
          <a:sy n="102" d="100"/>
        </p:scale>
        <p:origin x="1376"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image" Target="../media/image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F3D28E-DE9E-6741-814D-6FA377DE5BBC}" type="doc">
      <dgm:prSet loTypeId="urn:microsoft.com/office/officeart/2008/layout/AlternatingPictureBlocks" loCatId="Picture" qsTypeId="urn:microsoft.com/office/officeart/2005/8/quickstyle/simple4" qsCatId="simple" csTypeId="urn:microsoft.com/office/officeart/2005/8/colors/accent0_1" csCatId="mainScheme" phldr="1"/>
      <dgm:spPr/>
      <dgm:t>
        <a:bodyPr/>
        <a:lstStyle/>
        <a:p>
          <a:endParaRPr lang="en-US"/>
        </a:p>
      </dgm:t>
    </dgm:pt>
    <dgm:pt modelId="{1E4A8B27-A556-654A-A075-F304AD519D48}">
      <dgm:prSet/>
      <dgm:spPr/>
      <dgm:t>
        <a:bodyPr/>
        <a:lstStyle/>
        <a:p>
          <a:r>
            <a:rPr lang="en-US" dirty="0"/>
            <a:t>Enhanced Retail</a:t>
          </a:r>
        </a:p>
      </dgm:t>
    </dgm:pt>
    <dgm:pt modelId="{4537E1A7-5DAB-444D-8651-3890BC51A0B0}" type="parTrans" cxnId="{9E6B3367-BF3A-DC4A-AB41-5450B7FE73F1}">
      <dgm:prSet/>
      <dgm:spPr/>
      <dgm:t>
        <a:bodyPr/>
        <a:lstStyle/>
        <a:p>
          <a:endParaRPr lang="en-US"/>
        </a:p>
      </dgm:t>
    </dgm:pt>
    <dgm:pt modelId="{52429E9F-CFDA-4D4A-BDBA-DF52EB15A87F}" type="sibTrans" cxnId="{9E6B3367-BF3A-DC4A-AB41-5450B7FE73F1}">
      <dgm:prSet/>
      <dgm:spPr/>
      <dgm:t>
        <a:bodyPr/>
        <a:lstStyle/>
        <a:p>
          <a:endParaRPr lang="en-US"/>
        </a:p>
      </dgm:t>
    </dgm:pt>
    <dgm:pt modelId="{809A62EA-76E1-2B48-AE9B-EEEA21033829}">
      <dgm:prSet/>
      <dgm:spPr/>
      <dgm:t>
        <a:bodyPr/>
        <a:lstStyle/>
        <a:p>
          <a:r>
            <a:rPr lang="en-US" dirty="0"/>
            <a:t>Expanding retail opportunities along Cedar Lane supports local economic growth and revitalizes the community’s commercial activities.</a:t>
          </a:r>
        </a:p>
      </dgm:t>
    </dgm:pt>
    <dgm:pt modelId="{3EBDEE8C-F610-144B-A0B3-9D59F766A983}" type="parTrans" cxnId="{2831BF55-49BF-2245-9FB8-105F01BB4A43}">
      <dgm:prSet/>
      <dgm:spPr/>
      <dgm:t>
        <a:bodyPr/>
        <a:lstStyle/>
        <a:p>
          <a:endParaRPr lang="en-US"/>
        </a:p>
      </dgm:t>
    </dgm:pt>
    <dgm:pt modelId="{85389DB2-27C5-5649-99BE-54F594E7A08A}" type="sibTrans" cxnId="{2831BF55-49BF-2245-9FB8-105F01BB4A43}">
      <dgm:prSet/>
      <dgm:spPr/>
      <dgm:t>
        <a:bodyPr/>
        <a:lstStyle/>
        <a:p>
          <a:endParaRPr lang="en-US"/>
        </a:p>
      </dgm:t>
    </dgm:pt>
    <dgm:pt modelId="{E10C2361-3E04-DD4B-BE79-F866B68E8818}">
      <dgm:prSet/>
      <dgm:spPr/>
      <dgm:t>
        <a:bodyPr/>
        <a:lstStyle/>
        <a:p>
          <a:r>
            <a:rPr lang="en-US"/>
            <a:t>Balanced Neighborhood Development</a:t>
          </a:r>
        </a:p>
      </dgm:t>
    </dgm:pt>
    <dgm:pt modelId="{48173DCE-5126-7A4B-B544-AEDB626E63CE}" type="parTrans" cxnId="{5E85CBE8-C77D-5C4A-B90E-6D43544EC2BB}">
      <dgm:prSet/>
      <dgm:spPr/>
      <dgm:t>
        <a:bodyPr/>
        <a:lstStyle/>
        <a:p>
          <a:endParaRPr lang="en-US"/>
        </a:p>
      </dgm:t>
    </dgm:pt>
    <dgm:pt modelId="{010EF150-B856-EF40-92FD-E54F2F9DA097}" type="sibTrans" cxnId="{5E85CBE8-C77D-5C4A-B90E-6D43544EC2BB}">
      <dgm:prSet/>
      <dgm:spPr/>
      <dgm:t>
        <a:bodyPr/>
        <a:lstStyle/>
        <a:p>
          <a:endParaRPr lang="en-US"/>
        </a:p>
      </dgm:t>
    </dgm:pt>
    <dgm:pt modelId="{5DDC0059-87C8-D24A-8B28-8843ECC86F9D}">
      <dgm:prSet/>
      <dgm:spPr/>
      <dgm:t>
        <a:bodyPr/>
        <a:lstStyle/>
        <a:p>
          <a:r>
            <a:rPr lang="en-US" dirty="0"/>
            <a:t>Create design standards to ensure development complements rather than overwhelms single-family neighborhoods.</a:t>
          </a:r>
        </a:p>
      </dgm:t>
    </dgm:pt>
    <dgm:pt modelId="{EFCBF2CF-D00A-AC42-A647-6FD68DCDE2A0}" type="parTrans" cxnId="{17BEE0C9-3886-FE4D-9D17-456C92E9420F}">
      <dgm:prSet/>
      <dgm:spPr/>
      <dgm:t>
        <a:bodyPr/>
        <a:lstStyle/>
        <a:p>
          <a:endParaRPr lang="en-US"/>
        </a:p>
      </dgm:t>
    </dgm:pt>
    <dgm:pt modelId="{24A4AE6A-02C8-594A-8C25-125E1AD6B7AC}" type="sibTrans" cxnId="{17BEE0C9-3886-FE4D-9D17-456C92E9420F}">
      <dgm:prSet/>
      <dgm:spPr/>
      <dgm:t>
        <a:bodyPr/>
        <a:lstStyle/>
        <a:p>
          <a:endParaRPr lang="en-US"/>
        </a:p>
      </dgm:t>
    </dgm:pt>
    <dgm:pt modelId="{4E1AD12A-8A2D-9445-A9CF-2BD4323ED131}">
      <dgm:prSet/>
      <dgm:spPr/>
      <dgm:t>
        <a:bodyPr/>
        <a:lstStyle/>
        <a:p>
          <a:r>
            <a:rPr lang="en-US" dirty="0"/>
            <a:t>Mitigation and Preservation</a:t>
          </a:r>
        </a:p>
      </dgm:t>
    </dgm:pt>
    <dgm:pt modelId="{545958E1-0D7F-604F-A5E4-006F8BB006CE}" type="parTrans" cxnId="{B9843A5B-17C2-CC4E-8C50-21A6BB3A3120}">
      <dgm:prSet/>
      <dgm:spPr/>
      <dgm:t>
        <a:bodyPr/>
        <a:lstStyle/>
        <a:p>
          <a:endParaRPr lang="en-US"/>
        </a:p>
      </dgm:t>
    </dgm:pt>
    <dgm:pt modelId="{3CCFBEB8-4641-9545-BE47-7D1CAA381B8B}" type="sibTrans" cxnId="{B9843A5B-17C2-CC4E-8C50-21A6BB3A3120}">
      <dgm:prSet/>
      <dgm:spPr/>
      <dgm:t>
        <a:bodyPr/>
        <a:lstStyle/>
        <a:p>
          <a:endParaRPr lang="en-US"/>
        </a:p>
      </dgm:t>
    </dgm:pt>
    <dgm:pt modelId="{DAE80622-394B-A542-A335-421F36578F91}">
      <dgm:prSet/>
      <dgm:spPr/>
      <dgm:t>
        <a:bodyPr/>
        <a:lstStyle/>
        <a:p>
          <a:r>
            <a:rPr lang="en-US" dirty="0"/>
            <a:t>Address flooding, do not exacerbate traffic congestion and preserve the farmer’s market.</a:t>
          </a:r>
        </a:p>
      </dgm:t>
    </dgm:pt>
    <dgm:pt modelId="{693F42A0-BFD6-7D4F-8C50-FE5A5EEFE141}" type="sibTrans" cxnId="{3769160F-3263-784F-B36E-76A5A3169A78}">
      <dgm:prSet/>
      <dgm:spPr/>
      <dgm:t>
        <a:bodyPr/>
        <a:lstStyle/>
        <a:p>
          <a:endParaRPr lang="en-US"/>
        </a:p>
      </dgm:t>
    </dgm:pt>
    <dgm:pt modelId="{A6570DF8-38D5-7F45-BAA3-3B732C5D2783}" type="parTrans" cxnId="{3769160F-3263-784F-B36E-76A5A3169A78}">
      <dgm:prSet/>
      <dgm:spPr/>
      <dgm:t>
        <a:bodyPr/>
        <a:lstStyle/>
        <a:p>
          <a:endParaRPr lang="en-US"/>
        </a:p>
      </dgm:t>
    </dgm:pt>
    <dgm:pt modelId="{34388510-A031-C648-9E4C-A744CA27DA12}" type="pres">
      <dgm:prSet presAssocID="{DFF3D28E-DE9E-6741-814D-6FA377DE5BBC}" presName="linearFlow" presStyleCnt="0">
        <dgm:presLayoutVars>
          <dgm:dir/>
          <dgm:resizeHandles val="exact"/>
        </dgm:presLayoutVars>
      </dgm:prSet>
      <dgm:spPr/>
    </dgm:pt>
    <dgm:pt modelId="{F3DF71C2-7B9E-D447-B918-1B0AE830141C}" type="pres">
      <dgm:prSet presAssocID="{1E4A8B27-A556-654A-A075-F304AD519D48}" presName="comp" presStyleCnt="0"/>
      <dgm:spPr/>
    </dgm:pt>
    <dgm:pt modelId="{E4C366A7-06B6-6745-83EA-EBAB56A30E09}" type="pres">
      <dgm:prSet presAssocID="{1E4A8B27-A556-654A-A075-F304AD519D48}" presName="rect2" presStyleLbl="node1" presStyleIdx="0" presStyleCnt="3">
        <dgm:presLayoutVars>
          <dgm:bulletEnabled val="1"/>
        </dgm:presLayoutVars>
      </dgm:prSet>
      <dgm:spPr/>
    </dgm:pt>
    <dgm:pt modelId="{A1E291FA-A0C0-114F-A4E7-52A1C7994FEA}" type="pres">
      <dgm:prSet presAssocID="{1E4A8B27-A556-654A-A075-F304AD519D48}" presName="rect1" presStyleLbl="lnNode1" presStyleIdx="0" presStyleCnt="3"/>
      <dgm:spPr>
        <a:blipFill>
          <a:blip xmlns:r="http://schemas.openxmlformats.org/officeDocument/2006/relationships" r:embed="rId1"/>
          <a:srcRect/>
          <a:stretch>
            <a:fillRect l="-26000" r="-26000"/>
          </a:stretch>
        </a:blipFill>
      </dgm:spPr>
    </dgm:pt>
    <dgm:pt modelId="{48D3CA89-4D48-DD40-B02F-C67207C30AD6}" type="pres">
      <dgm:prSet presAssocID="{52429E9F-CFDA-4D4A-BDBA-DF52EB15A87F}" presName="sibTrans" presStyleCnt="0"/>
      <dgm:spPr/>
    </dgm:pt>
    <dgm:pt modelId="{A737C8F8-7E2A-4A4B-BA8A-6ABD331FAC35}" type="pres">
      <dgm:prSet presAssocID="{E10C2361-3E04-DD4B-BE79-F866B68E8818}" presName="comp" presStyleCnt="0"/>
      <dgm:spPr/>
    </dgm:pt>
    <dgm:pt modelId="{72DDC49F-6BFB-8E4A-8308-B159FB8EB3FC}" type="pres">
      <dgm:prSet presAssocID="{E10C2361-3E04-DD4B-BE79-F866B68E8818}" presName="rect2" presStyleLbl="node1" presStyleIdx="1" presStyleCnt="3">
        <dgm:presLayoutVars>
          <dgm:bulletEnabled val="1"/>
        </dgm:presLayoutVars>
      </dgm:prSet>
      <dgm:spPr/>
    </dgm:pt>
    <dgm:pt modelId="{A90FDBDF-04E7-774B-9001-1CAFDA1AF8D4}" type="pres">
      <dgm:prSet presAssocID="{E10C2361-3E04-DD4B-BE79-F866B68E8818}" presName="rect1" presStyleLbl="lnNode1" presStyleIdx="1" presStyleCnt="3"/>
      <dgm:spPr>
        <a:blipFill>
          <a:blip xmlns:r="http://schemas.openxmlformats.org/officeDocument/2006/relationships" r:embed="rId2"/>
          <a:srcRect/>
          <a:stretch>
            <a:fillRect l="-25000" r="-25000"/>
          </a:stretch>
        </a:blipFill>
      </dgm:spPr>
    </dgm:pt>
    <dgm:pt modelId="{5F337EEF-F4B0-D940-A8A3-050A16302AF3}" type="pres">
      <dgm:prSet presAssocID="{010EF150-B856-EF40-92FD-E54F2F9DA097}" presName="sibTrans" presStyleCnt="0"/>
      <dgm:spPr/>
    </dgm:pt>
    <dgm:pt modelId="{2791E47D-8DE2-8C49-AAA5-78437771BE1C}" type="pres">
      <dgm:prSet presAssocID="{4E1AD12A-8A2D-9445-A9CF-2BD4323ED131}" presName="comp" presStyleCnt="0"/>
      <dgm:spPr/>
    </dgm:pt>
    <dgm:pt modelId="{D1ED75DA-AFB4-B741-BB3B-4F31844711C2}" type="pres">
      <dgm:prSet presAssocID="{4E1AD12A-8A2D-9445-A9CF-2BD4323ED131}" presName="rect2" presStyleLbl="node1" presStyleIdx="2" presStyleCnt="3">
        <dgm:presLayoutVars>
          <dgm:bulletEnabled val="1"/>
        </dgm:presLayoutVars>
      </dgm:prSet>
      <dgm:spPr/>
    </dgm:pt>
    <dgm:pt modelId="{6580AA1C-CF40-0947-9B6A-C2770BC619F1}" type="pres">
      <dgm:prSet presAssocID="{4E1AD12A-8A2D-9445-A9CF-2BD4323ED131}" presName="rect1" presStyleLbl="lnNode1" presStyleIdx="2" presStyleCnt="3"/>
      <dgm:spPr>
        <a:blipFill>
          <a:blip xmlns:r="http://schemas.openxmlformats.org/officeDocument/2006/relationships" r:embed="rId3"/>
          <a:srcRect/>
          <a:stretch>
            <a:fillRect l="-25000" r="-25000"/>
          </a:stretch>
        </a:blipFill>
      </dgm:spPr>
    </dgm:pt>
  </dgm:ptLst>
  <dgm:cxnLst>
    <dgm:cxn modelId="{3769160F-3263-784F-B36E-76A5A3169A78}" srcId="{4E1AD12A-8A2D-9445-A9CF-2BD4323ED131}" destId="{DAE80622-394B-A542-A335-421F36578F91}" srcOrd="0" destOrd="0" parTransId="{A6570DF8-38D5-7F45-BAA3-3B732C5D2783}" sibTransId="{693F42A0-BFD6-7D4F-8C50-FE5A5EEFE141}"/>
    <dgm:cxn modelId="{86F5DA24-D1F7-8B46-94EC-3C2127804FCA}" type="presOf" srcId="{809A62EA-76E1-2B48-AE9B-EEEA21033829}" destId="{E4C366A7-06B6-6745-83EA-EBAB56A30E09}" srcOrd="0" destOrd="1" presId="urn:microsoft.com/office/officeart/2008/layout/AlternatingPictureBlocks"/>
    <dgm:cxn modelId="{829F5C50-2964-AF4D-AE17-E28DDD4A1909}" type="presOf" srcId="{5DDC0059-87C8-D24A-8B28-8843ECC86F9D}" destId="{72DDC49F-6BFB-8E4A-8308-B159FB8EB3FC}" srcOrd="0" destOrd="1" presId="urn:microsoft.com/office/officeart/2008/layout/AlternatingPictureBlocks"/>
    <dgm:cxn modelId="{2831BF55-49BF-2245-9FB8-105F01BB4A43}" srcId="{1E4A8B27-A556-654A-A075-F304AD519D48}" destId="{809A62EA-76E1-2B48-AE9B-EEEA21033829}" srcOrd="0" destOrd="0" parTransId="{3EBDEE8C-F610-144B-A0B3-9D59F766A983}" sibTransId="{85389DB2-27C5-5649-99BE-54F594E7A08A}"/>
    <dgm:cxn modelId="{B9843A5B-17C2-CC4E-8C50-21A6BB3A3120}" srcId="{DFF3D28E-DE9E-6741-814D-6FA377DE5BBC}" destId="{4E1AD12A-8A2D-9445-A9CF-2BD4323ED131}" srcOrd="2" destOrd="0" parTransId="{545958E1-0D7F-604F-A5E4-006F8BB006CE}" sibTransId="{3CCFBEB8-4641-9545-BE47-7D1CAA381B8B}"/>
    <dgm:cxn modelId="{2DDFE75B-6D7A-2945-8739-3486449A75A0}" type="presOf" srcId="{4E1AD12A-8A2D-9445-A9CF-2BD4323ED131}" destId="{D1ED75DA-AFB4-B741-BB3B-4F31844711C2}" srcOrd="0" destOrd="0" presId="urn:microsoft.com/office/officeart/2008/layout/AlternatingPictureBlocks"/>
    <dgm:cxn modelId="{9E6B3367-BF3A-DC4A-AB41-5450B7FE73F1}" srcId="{DFF3D28E-DE9E-6741-814D-6FA377DE5BBC}" destId="{1E4A8B27-A556-654A-A075-F304AD519D48}" srcOrd="0" destOrd="0" parTransId="{4537E1A7-5DAB-444D-8651-3890BC51A0B0}" sibTransId="{52429E9F-CFDA-4D4A-BDBA-DF52EB15A87F}"/>
    <dgm:cxn modelId="{5834A57F-E9E0-A843-9697-4602D96367A8}" type="presOf" srcId="{DFF3D28E-DE9E-6741-814D-6FA377DE5BBC}" destId="{34388510-A031-C648-9E4C-A744CA27DA12}" srcOrd="0" destOrd="0" presId="urn:microsoft.com/office/officeart/2008/layout/AlternatingPictureBlocks"/>
    <dgm:cxn modelId="{9381C38A-7731-CC49-9800-064598FF64B7}" type="presOf" srcId="{E10C2361-3E04-DD4B-BE79-F866B68E8818}" destId="{72DDC49F-6BFB-8E4A-8308-B159FB8EB3FC}" srcOrd="0" destOrd="0" presId="urn:microsoft.com/office/officeart/2008/layout/AlternatingPictureBlocks"/>
    <dgm:cxn modelId="{019B18A2-A5BC-DE48-8492-F98BC3716937}" type="presOf" srcId="{DAE80622-394B-A542-A335-421F36578F91}" destId="{D1ED75DA-AFB4-B741-BB3B-4F31844711C2}" srcOrd="0" destOrd="1" presId="urn:microsoft.com/office/officeart/2008/layout/AlternatingPictureBlocks"/>
    <dgm:cxn modelId="{17BEE0C9-3886-FE4D-9D17-456C92E9420F}" srcId="{E10C2361-3E04-DD4B-BE79-F866B68E8818}" destId="{5DDC0059-87C8-D24A-8B28-8843ECC86F9D}" srcOrd="0" destOrd="0" parTransId="{EFCBF2CF-D00A-AC42-A647-6FD68DCDE2A0}" sibTransId="{24A4AE6A-02C8-594A-8C25-125E1AD6B7AC}"/>
    <dgm:cxn modelId="{CB1982CB-EDCC-564A-B1D1-A2F5DE532242}" type="presOf" srcId="{1E4A8B27-A556-654A-A075-F304AD519D48}" destId="{E4C366A7-06B6-6745-83EA-EBAB56A30E09}" srcOrd="0" destOrd="0" presId="urn:microsoft.com/office/officeart/2008/layout/AlternatingPictureBlocks"/>
    <dgm:cxn modelId="{5E85CBE8-C77D-5C4A-B90E-6D43544EC2BB}" srcId="{DFF3D28E-DE9E-6741-814D-6FA377DE5BBC}" destId="{E10C2361-3E04-DD4B-BE79-F866B68E8818}" srcOrd="1" destOrd="0" parTransId="{48173DCE-5126-7A4B-B544-AEDB626E63CE}" sibTransId="{010EF150-B856-EF40-92FD-E54F2F9DA097}"/>
    <dgm:cxn modelId="{BE004E3F-0132-5149-B025-B4F6BF711555}" type="presParOf" srcId="{34388510-A031-C648-9E4C-A744CA27DA12}" destId="{F3DF71C2-7B9E-D447-B918-1B0AE830141C}" srcOrd="0" destOrd="0" presId="urn:microsoft.com/office/officeart/2008/layout/AlternatingPictureBlocks"/>
    <dgm:cxn modelId="{3B68F853-A9CF-474C-BBED-C090993F65E3}" type="presParOf" srcId="{F3DF71C2-7B9E-D447-B918-1B0AE830141C}" destId="{E4C366A7-06B6-6745-83EA-EBAB56A30E09}" srcOrd="0" destOrd="0" presId="urn:microsoft.com/office/officeart/2008/layout/AlternatingPictureBlocks"/>
    <dgm:cxn modelId="{77A89783-A482-0444-BF59-51E8FF932790}" type="presParOf" srcId="{F3DF71C2-7B9E-D447-B918-1B0AE830141C}" destId="{A1E291FA-A0C0-114F-A4E7-52A1C7994FEA}" srcOrd="1" destOrd="0" presId="urn:microsoft.com/office/officeart/2008/layout/AlternatingPictureBlocks"/>
    <dgm:cxn modelId="{5BF7510D-28D8-694C-BEA3-C32F50B23EEA}" type="presParOf" srcId="{34388510-A031-C648-9E4C-A744CA27DA12}" destId="{48D3CA89-4D48-DD40-B02F-C67207C30AD6}" srcOrd="1" destOrd="0" presId="urn:microsoft.com/office/officeart/2008/layout/AlternatingPictureBlocks"/>
    <dgm:cxn modelId="{54502B4F-B75B-AF47-B184-49EDAD61BEAB}" type="presParOf" srcId="{34388510-A031-C648-9E4C-A744CA27DA12}" destId="{A737C8F8-7E2A-4A4B-BA8A-6ABD331FAC35}" srcOrd="2" destOrd="0" presId="urn:microsoft.com/office/officeart/2008/layout/AlternatingPictureBlocks"/>
    <dgm:cxn modelId="{0EB66213-4715-7E4D-AF51-CA42DE79A673}" type="presParOf" srcId="{A737C8F8-7E2A-4A4B-BA8A-6ABD331FAC35}" destId="{72DDC49F-6BFB-8E4A-8308-B159FB8EB3FC}" srcOrd="0" destOrd="0" presId="urn:microsoft.com/office/officeart/2008/layout/AlternatingPictureBlocks"/>
    <dgm:cxn modelId="{61EB7279-34D3-5C43-AB31-2405C49B7C48}" type="presParOf" srcId="{A737C8F8-7E2A-4A4B-BA8A-6ABD331FAC35}" destId="{A90FDBDF-04E7-774B-9001-1CAFDA1AF8D4}" srcOrd="1" destOrd="0" presId="urn:microsoft.com/office/officeart/2008/layout/AlternatingPictureBlocks"/>
    <dgm:cxn modelId="{A89AFC99-1281-7C4F-8FDB-6B5D6CCCAA60}" type="presParOf" srcId="{34388510-A031-C648-9E4C-A744CA27DA12}" destId="{5F337EEF-F4B0-D940-A8A3-050A16302AF3}" srcOrd="3" destOrd="0" presId="urn:microsoft.com/office/officeart/2008/layout/AlternatingPictureBlocks"/>
    <dgm:cxn modelId="{9C625382-06CE-BA44-B86D-B754BC6A514C}" type="presParOf" srcId="{34388510-A031-C648-9E4C-A744CA27DA12}" destId="{2791E47D-8DE2-8C49-AAA5-78437771BE1C}" srcOrd="4" destOrd="0" presId="urn:microsoft.com/office/officeart/2008/layout/AlternatingPictureBlocks"/>
    <dgm:cxn modelId="{86369845-4954-8D47-B256-5DEA0D64AA69}" type="presParOf" srcId="{2791E47D-8DE2-8C49-AAA5-78437771BE1C}" destId="{D1ED75DA-AFB4-B741-BB3B-4F31844711C2}" srcOrd="0" destOrd="0" presId="urn:microsoft.com/office/officeart/2008/layout/AlternatingPictureBlocks"/>
    <dgm:cxn modelId="{203DD2E0-8CC4-0741-BEA1-F04AA52B4D66}" type="presParOf" srcId="{2791E47D-8DE2-8C49-AAA5-78437771BE1C}" destId="{6580AA1C-CF40-0947-9B6A-C2770BC619F1}"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366A7-06B6-6745-83EA-EBAB56A30E09}">
      <dsp:nvSpPr>
        <dsp:cNvPr id="0" name=""/>
        <dsp:cNvSpPr/>
      </dsp:nvSpPr>
      <dsp:spPr>
        <a:xfrm>
          <a:off x="3051593" y="3369"/>
          <a:ext cx="4116578" cy="186186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Enhanced Retail</a:t>
          </a:r>
        </a:p>
        <a:p>
          <a:pPr marL="171450" lvl="1" indent="-171450" algn="l" defTabSz="755650">
            <a:lnSpc>
              <a:spcPct val="90000"/>
            </a:lnSpc>
            <a:spcBef>
              <a:spcPct val="0"/>
            </a:spcBef>
            <a:spcAft>
              <a:spcPct val="15000"/>
            </a:spcAft>
            <a:buChar char="•"/>
          </a:pPr>
          <a:r>
            <a:rPr lang="en-US" sz="1700" kern="1200" dirty="0"/>
            <a:t>Expanding retail opportunities along Cedar Lane supports local economic growth and revitalizes the community’s commercial activities.</a:t>
          </a:r>
        </a:p>
      </dsp:txBody>
      <dsp:txXfrm>
        <a:off x="3051593" y="3369"/>
        <a:ext cx="4116578" cy="1861862"/>
      </dsp:txXfrm>
    </dsp:sp>
    <dsp:sp modelId="{A1E291FA-A0C0-114F-A4E7-52A1C7994FEA}">
      <dsp:nvSpPr>
        <dsp:cNvPr id="0" name=""/>
        <dsp:cNvSpPr/>
      </dsp:nvSpPr>
      <dsp:spPr>
        <a:xfrm>
          <a:off x="1024024" y="3369"/>
          <a:ext cx="1843244" cy="1861862"/>
        </a:xfrm>
        <a:prstGeom prst="rect">
          <a:avLst/>
        </a:prstGeom>
        <a:blipFill>
          <a:blip xmlns:r="http://schemas.openxmlformats.org/officeDocument/2006/relationships" r:embed="rId1"/>
          <a:srcRect/>
          <a:stretch>
            <a:fillRect l="-26000" r="-26000"/>
          </a:stretch>
        </a:blipFill>
        <a:ln w="12700" cap="flat" cmpd="sng" algn="ctr">
          <a:solidFill>
            <a:schemeClr val="dk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2DDC49F-6BFB-8E4A-8308-B159FB8EB3FC}">
      <dsp:nvSpPr>
        <dsp:cNvPr id="0" name=""/>
        <dsp:cNvSpPr/>
      </dsp:nvSpPr>
      <dsp:spPr>
        <a:xfrm>
          <a:off x="1024024" y="2172439"/>
          <a:ext cx="4116578" cy="186186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Balanced Neighborhood Development</a:t>
          </a:r>
        </a:p>
        <a:p>
          <a:pPr marL="171450" lvl="1" indent="-171450" algn="l" defTabSz="755650">
            <a:lnSpc>
              <a:spcPct val="90000"/>
            </a:lnSpc>
            <a:spcBef>
              <a:spcPct val="0"/>
            </a:spcBef>
            <a:spcAft>
              <a:spcPct val="15000"/>
            </a:spcAft>
            <a:buChar char="•"/>
          </a:pPr>
          <a:r>
            <a:rPr lang="en-US" sz="1700" kern="1200" dirty="0"/>
            <a:t>Create design standards to ensure development complements rather than overwhelms single-family neighborhoods.</a:t>
          </a:r>
        </a:p>
      </dsp:txBody>
      <dsp:txXfrm>
        <a:off x="1024024" y="2172439"/>
        <a:ext cx="4116578" cy="1861862"/>
      </dsp:txXfrm>
    </dsp:sp>
    <dsp:sp modelId="{A90FDBDF-04E7-774B-9001-1CAFDA1AF8D4}">
      <dsp:nvSpPr>
        <dsp:cNvPr id="0" name=""/>
        <dsp:cNvSpPr/>
      </dsp:nvSpPr>
      <dsp:spPr>
        <a:xfrm>
          <a:off x="5324927" y="2172439"/>
          <a:ext cx="1843244" cy="1861862"/>
        </a:xfrm>
        <a:prstGeom prst="rect">
          <a:avLst/>
        </a:prstGeom>
        <a:blipFill>
          <a:blip xmlns:r="http://schemas.openxmlformats.org/officeDocument/2006/relationships" r:embed="rId2"/>
          <a:srcRect/>
          <a:stretch>
            <a:fillRect l="-25000" r="-25000"/>
          </a:stretch>
        </a:blipFill>
        <a:ln w="12700" cap="flat" cmpd="sng" algn="ctr">
          <a:solidFill>
            <a:schemeClr val="dk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1ED75DA-AFB4-B741-BB3B-4F31844711C2}">
      <dsp:nvSpPr>
        <dsp:cNvPr id="0" name=""/>
        <dsp:cNvSpPr/>
      </dsp:nvSpPr>
      <dsp:spPr>
        <a:xfrm>
          <a:off x="3051593" y="4341509"/>
          <a:ext cx="4116578" cy="186186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Mitigation and Preservation</a:t>
          </a:r>
        </a:p>
        <a:p>
          <a:pPr marL="171450" lvl="1" indent="-171450" algn="l" defTabSz="755650">
            <a:lnSpc>
              <a:spcPct val="90000"/>
            </a:lnSpc>
            <a:spcBef>
              <a:spcPct val="0"/>
            </a:spcBef>
            <a:spcAft>
              <a:spcPct val="15000"/>
            </a:spcAft>
            <a:buChar char="•"/>
          </a:pPr>
          <a:r>
            <a:rPr lang="en-US" sz="1700" kern="1200" dirty="0"/>
            <a:t>Address flooding, do not exacerbate traffic congestion and preserve the farmer’s market.</a:t>
          </a:r>
        </a:p>
      </dsp:txBody>
      <dsp:txXfrm>
        <a:off x="3051593" y="4341509"/>
        <a:ext cx="4116578" cy="1861862"/>
      </dsp:txXfrm>
    </dsp:sp>
    <dsp:sp modelId="{6580AA1C-CF40-0947-9B6A-C2770BC619F1}">
      <dsp:nvSpPr>
        <dsp:cNvPr id="0" name=""/>
        <dsp:cNvSpPr/>
      </dsp:nvSpPr>
      <dsp:spPr>
        <a:xfrm>
          <a:off x="1024024" y="4341509"/>
          <a:ext cx="1843244" cy="1861862"/>
        </a:xfrm>
        <a:prstGeom prst="rect">
          <a:avLst/>
        </a:prstGeom>
        <a:blipFill>
          <a:blip xmlns:r="http://schemas.openxmlformats.org/officeDocument/2006/relationships" r:embed="rId3"/>
          <a:srcRect/>
          <a:stretch>
            <a:fillRect l="-25000" r="-25000"/>
          </a:stretch>
        </a:blipFill>
        <a:ln w="12700" cap="flat" cmpd="sng" algn="ctr">
          <a:solidFill>
            <a:schemeClr val="dk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F4F27-92F4-C844-A9C6-3D083DFB2076}" type="datetimeFigureOut">
              <a:rPr lang="en-US" smtClean="0"/>
              <a:t>2/12/26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8889C-0E91-C345-B3AC-2B33D1C164AC}" type="slidenum">
              <a:rPr lang="en-US" smtClean="0"/>
              <a:t>‹#›</a:t>
            </a:fld>
            <a:endParaRPr lang="en-US"/>
          </a:p>
        </p:txBody>
      </p:sp>
    </p:spTree>
    <p:extLst>
      <p:ext uri="{BB962C8B-B14F-4D97-AF65-F5344CB8AC3E}">
        <p14:creationId xmlns:p14="http://schemas.microsoft.com/office/powerpoint/2010/main" val="4124417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These buildings were designed for a retail economy that no longer exists.</a:t>
            </a:r>
          </a:p>
          <a:p>
            <a:r>
              <a:rPr lang="en-US" sz="1200" dirty="0"/>
              <a:t>Intervention is needed to improve conditions and bring more pedestrian traffic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presentation is about how communities like ours across New Jersey have addressed these exact challenges—without high‑rise development.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048889C-0E91-C345-B3AC-2B33D1C164AC}" type="slidenum">
              <a:rPr lang="en-US" smtClean="0"/>
              <a:t>2</a:t>
            </a:fld>
            <a:endParaRPr lang="en-US"/>
          </a:p>
        </p:txBody>
      </p:sp>
    </p:spTree>
    <p:extLst>
      <p:ext uri="{BB962C8B-B14F-4D97-AF65-F5344CB8AC3E}">
        <p14:creationId xmlns:p14="http://schemas.microsoft.com/office/powerpoint/2010/main" val="34133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48889C-0E91-C345-B3AC-2B33D1C164AC}" type="slidenum">
              <a:rPr lang="en-US" smtClean="0"/>
              <a:t>3</a:t>
            </a:fld>
            <a:endParaRPr lang="en-US"/>
          </a:p>
        </p:txBody>
      </p:sp>
    </p:spTree>
    <p:extLst>
      <p:ext uri="{BB962C8B-B14F-4D97-AF65-F5344CB8AC3E}">
        <p14:creationId xmlns:p14="http://schemas.microsoft.com/office/powerpoint/2010/main" val="1932208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Microsoft 365 content library
The Crossroads Plan may negatively affect Cedar Lane by failing to address the deteriorated central business district. Redevelopment could become more challenging due to increased traffic congestion, with over 1,000 additional cars daily. The placement of a multistory parking deck on a highly visible parcel along Garrison Avenue further raises concerns about area aesthetics and accessibility.</a:t>
            </a:r>
          </a:p>
        </p:txBody>
      </p:sp>
      <p:sp>
        <p:nvSpPr>
          <p:cNvPr id="4" name="Slide Number Placeholder 3"/>
          <p:cNvSpPr>
            <a:spLocks noGrp="1"/>
          </p:cNvSpPr>
          <p:nvPr>
            <p:ph type="sldNum" sz="quarter" idx="5"/>
          </p:nvPr>
        </p:nvSpPr>
        <p:spPr/>
        <p:txBody>
          <a:bodyPr/>
          <a:lstStyle/>
          <a:p>
            <a:fld id="{D048889C-0E91-C345-B3AC-2B33D1C164AC}" type="slidenum">
              <a:rPr lang="en-US" smtClean="0"/>
              <a:t>4</a:t>
            </a:fld>
            <a:endParaRPr lang="en-US"/>
          </a:p>
        </p:txBody>
      </p:sp>
    </p:spTree>
    <p:extLst>
      <p:ext uri="{BB962C8B-B14F-4D97-AF65-F5344CB8AC3E}">
        <p14:creationId xmlns:p14="http://schemas.microsoft.com/office/powerpoint/2010/main" val="1365012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Microsoft 365 content library
Phase 1 is situated directly behind a prominent strip of Cedar Lane shops, abutting a single-family residential community. The parking deck stands out as the most visible feature of the project. This configuration hampers the potential for retail redevelopment along Cedar Lane, posing challenges to revitalization and integration with existing neighborhoods.</a:t>
            </a:r>
          </a:p>
        </p:txBody>
      </p:sp>
      <p:sp>
        <p:nvSpPr>
          <p:cNvPr id="4" name="Slide Number Placeholder 3"/>
          <p:cNvSpPr>
            <a:spLocks noGrp="1"/>
          </p:cNvSpPr>
          <p:nvPr>
            <p:ph type="sldNum" sz="quarter" idx="5"/>
          </p:nvPr>
        </p:nvSpPr>
        <p:spPr/>
        <p:txBody>
          <a:bodyPr/>
          <a:lstStyle/>
          <a:p>
            <a:fld id="{D048889C-0E91-C345-B3AC-2B33D1C164AC}" type="slidenum">
              <a:rPr lang="en-US" smtClean="0"/>
              <a:t>5</a:t>
            </a:fld>
            <a:endParaRPr lang="en-US"/>
          </a:p>
        </p:txBody>
      </p:sp>
    </p:spTree>
    <p:extLst>
      <p:ext uri="{BB962C8B-B14F-4D97-AF65-F5344CB8AC3E}">
        <p14:creationId xmlns:p14="http://schemas.microsoft.com/office/powerpoint/2010/main" val="3969883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If this concept is successful – it can be a model for how to approach future development along cedar lane</a:t>
            </a:r>
          </a:p>
        </p:txBody>
      </p:sp>
      <p:sp>
        <p:nvSpPr>
          <p:cNvPr id="4" name="Slide Number Placeholder 3"/>
          <p:cNvSpPr>
            <a:spLocks noGrp="1"/>
          </p:cNvSpPr>
          <p:nvPr>
            <p:ph type="sldNum" sz="quarter" idx="5"/>
          </p:nvPr>
        </p:nvSpPr>
        <p:spPr/>
        <p:txBody>
          <a:bodyPr/>
          <a:lstStyle/>
          <a:p>
            <a:fld id="{5B9B89EA-2AAA-4940-8622-95AA434D09AF}" type="slidenum">
              <a:rPr lang="en-US" smtClean="0"/>
              <a:t>7</a:t>
            </a:fld>
            <a:endParaRPr lang="en-US"/>
          </a:p>
        </p:txBody>
      </p:sp>
    </p:spTree>
    <p:extLst>
      <p:ext uri="{BB962C8B-B14F-4D97-AF65-F5344CB8AC3E}">
        <p14:creationId xmlns:p14="http://schemas.microsoft.com/office/powerpoint/2010/main" val="1916495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Microsoft 365 content library
Enhancing retail opportunities along Cedar Lane is a key focus for economic growth. Design standards are being developed to ensure new developments do not overwhelm single-family neighborhoods. Efforts also include traffic and flood mitigation strategies, and preserving the farmer's market to maintain local culture and support sustainable community practices.</a:t>
            </a:r>
          </a:p>
        </p:txBody>
      </p:sp>
      <p:sp>
        <p:nvSpPr>
          <p:cNvPr id="4" name="Slide Number Placeholder 3"/>
          <p:cNvSpPr>
            <a:spLocks noGrp="1"/>
          </p:cNvSpPr>
          <p:nvPr>
            <p:ph type="sldNum" sz="quarter" idx="5"/>
          </p:nvPr>
        </p:nvSpPr>
        <p:spPr/>
        <p:txBody>
          <a:bodyPr/>
          <a:lstStyle/>
          <a:p>
            <a:fld id="{D048889C-0E91-C345-B3AC-2B33D1C164AC}" type="slidenum">
              <a:rPr lang="en-US" smtClean="0"/>
              <a:t>8</a:t>
            </a:fld>
            <a:endParaRPr lang="en-US"/>
          </a:p>
        </p:txBody>
      </p:sp>
    </p:spTree>
    <p:extLst>
      <p:ext uri="{BB962C8B-B14F-4D97-AF65-F5344CB8AC3E}">
        <p14:creationId xmlns:p14="http://schemas.microsoft.com/office/powerpoint/2010/main" val="320805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was the backbone of American downtowns.</a:t>
            </a:r>
          </a:p>
          <a:p>
            <a:endParaRPr lang="en-US" dirty="0"/>
          </a:p>
        </p:txBody>
      </p:sp>
      <p:sp>
        <p:nvSpPr>
          <p:cNvPr id="4" name="Slide Number Placeholder 3"/>
          <p:cNvSpPr>
            <a:spLocks noGrp="1"/>
          </p:cNvSpPr>
          <p:nvPr>
            <p:ph type="sldNum" sz="quarter" idx="5"/>
          </p:nvPr>
        </p:nvSpPr>
        <p:spPr/>
        <p:txBody>
          <a:bodyPr/>
          <a:lstStyle/>
          <a:p>
            <a:fld id="{D048889C-0E91-C345-B3AC-2B33D1C164AC}" type="slidenum">
              <a:rPr lang="en-US" smtClean="0"/>
              <a:t>10</a:t>
            </a:fld>
            <a:endParaRPr lang="en-US"/>
          </a:p>
        </p:txBody>
      </p:sp>
    </p:spTree>
    <p:extLst>
      <p:ext uri="{BB962C8B-B14F-4D97-AF65-F5344CB8AC3E}">
        <p14:creationId xmlns:p14="http://schemas.microsoft.com/office/powerpoint/2010/main" val="4088185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Microsoft 365 content library
The Crossroads plan fails to address key community priorities, such as redeveloping retail along Cedar Lane and integrating housing with ground-floor retail. Predictable design standards aligned with residents' preferences are essential. Solutions must avoid worsening traffic congestion, resolve flooding issues permanently, and prevent developer-driven plans from sidelining strategies that benefit all Teaneck residents.</a:t>
            </a:r>
          </a:p>
        </p:txBody>
      </p:sp>
      <p:sp>
        <p:nvSpPr>
          <p:cNvPr id="4" name="Slide Number Placeholder 3"/>
          <p:cNvSpPr>
            <a:spLocks noGrp="1"/>
          </p:cNvSpPr>
          <p:nvPr>
            <p:ph type="sldNum" sz="quarter" idx="5"/>
          </p:nvPr>
        </p:nvSpPr>
        <p:spPr/>
        <p:txBody>
          <a:bodyPr/>
          <a:lstStyle/>
          <a:p>
            <a:fld id="{D048889C-0E91-C345-B3AC-2B33D1C164AC}" type="slidenum">
              <a:rPr lang="en-US" smtClean="0"/>
              <a:t>13</a:t>
            </a:fld>
            <a:endParaRPr lang="en-US"/>
          </a:p>
        </p:txBody>
      </p:sp>
    </p:spTree>
    <p:extLst>
      <p:ext uri="{BB962C8B-B14F-4D97-AF65-F5344CB8AC3E}">
        <p14:creationId xmlns:p14="http://schemas.microsoft.com/office/powerpoint/2010/main" val="1345230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2EA5-A5CE-8E37-0E2C-5E683EA870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EFCC04-B666-9522-F67B-5A9250F793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7C726B-9A45-8AB6-FF32-0068531611A6}"/>
              </a:ext>
            </a:extLst>
          </p:cNvPr>
          <p:cNvSpPr>
            <a:spLocks noGrp="1"/>
          </p:cNvSpPr>
          <p:nvPr>
            <p:ph type="dt" sz="half" idx="10"/>
          </p:nvPr>
        </p:nvSpPr>
        <p:spPr/>
        <p:txBody>
          <a:bodyPr/>
          <a:lstStyle/>
          <a:p>
            <a:fld id="{A82BD865-B900-7743-90DD-109E77D4212B}" type="datetimeFigureOut">
              <a:rPr lang="en-US" smtClean="0"/>
              <a:t>2/12/26</a:t>
            </a:fld>
            <a:endParaRPr lang="en-US"/>
          </a:p>
        </p:txBody>
      </p:sp>
      <p:sp>
        <p:nvSpPr>
          <p:cNvPr id="5" name="Footer Placeholder 4">
            <a:extLst>
              <a:ext uri="{FF2B5EF4-FFF2-40B4-BE49-F238E27FC236}">
                <a16:creationId xmlns:a16="http://schemas.microsoft.com/office/drawing/2014/main" id="{BEFF2137-3388-E211-CA72-A9725C7B2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0EBBE-C861-0F67-7A21-CF2E8CEF5406}"/>
              </a:ext>
            </a:extLst>
          </p:cNvPr>
          <p:cNvSpPr>
            <a:spLocks noGrp="1"/>
          </p:cNvSpPr>
          <p:nvPr>
            <p:ph type="sldNum" sz="quarter" idx="12"/>
          </p:nvPr>
        </p:nvSpPr>
        <p:spPr/>
        <p:txBody>
          <a:bodyPr/>
          <a:lstStyle/>
          <a:p>
            <a:fld id="{9E848E10-8A39-5345-BFF7-F858C521FB23}" type="slidenum">
              <a:rPr lang="en-US" smtClean="0"/>
              <a:t>‹#›</a:t>
            </a:fld>
            <a:endParaRPr lang="en-US"/>
          </a:p>
        </p:txBody>
      </p:sp>
    </p:spTree>
    <p:extLst>
      <p:ext uri="{BB962C8B-B14F-4D97-AF65-F5344CB8AC3E}">
        <p14:creationId xmlns:p14="http://schemas.microsoft.com/office/powerpoint/2010/main" val="3942111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674E-09CD-6C81-976C-2098D40BC0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564319-4546-AA7D-AFA7-570270E819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1E154-D8C2-C4C7-D343-7727F3384365}"/>
              </a:ext>
            </a:extLst>
          </p:cNvPr>
          <p:cNvSpPr>
            <a:spLocks noGrp="1"/>
          </p:cNvSpPr>
          <p:nvPr>
            <p:ph type="dt" sz="half" idx="10"/>
          </p:nvPr>
        </p:nvSpPr>
        <p:spPr/>
        <p:txBody>
          <a:bodyPr/>
          <a:lstStyle/>
          <a:p>
            <a:fld id="{A82BD865-B900-7743-90DD-109E77D4212B}" type="datetimeFigureOut">
              <a:rPr lang="en-US" smtClean="0"/>
              <a:t>2/12/26</a:t>
            </a:fld>
            <a:endParaRPr lang="en-US"/>
          </a:p>
        </p:txBody>
      </p:sp>
      <p:sp>
        <p:nvSpPr>
          <p:cNvPr id="5" name="Footer Placeholder 4">
            <a:extLst>
              <a:ext uri="{FF2B5EF4-FFF2-40B4-BE49-F238E27FC236}">
                <a16:creationId xmlns:a16="http://schemas.microsoft.com/office/drawing/2014/main" id="{028624B1-A83A-4D8A-A32C-B5BF5DD39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A79A3-3E21-4C79-BA8E-64165D3255FF}"/>
              </a:ext>
            </a:extLst>
          </p:cNvPr>
          <p:cNvSpPr>
            <a:spLocks noGrp="1"/>
          </p:cNvSpPr>
          <p:nvPr>
            <p:ph type="sldNum" sz="quarter" idx="12"/>
          </p:nvPr>
        </p:nvSpPr>
        <p:spPr/>
        <p:txBody>
          <a:bodyPr/>
          <a:lstStyle/>
          <a:p>
            <a:fld id="{9E848E10-8A39-5345-BFF7-F858C521FB23}" type="slidenum">
              <a:rPr lang="en-US" smtClean="0"/>
              <a:t>‹#›</a:t>
            </a:fld>
            <a:endParaRPr lang="en-US"/>
          </a:p>
        </p:txBody>
      </p:sp>
    </p:spTree>
    <p:extLst>
      <p:ext uri="{BB962C8B-B14F-4D97-AF65-F5344CB8AC3E}">
        <p14:creationId xmlns:p14="http://schemas.microsoft.com/office/powerpoint/2010/main" val="2211058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D8A109-F73A-BABC-D36E-BA698D8674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5DEF3D-7BF7-A0A6-ABA3-29496F1998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68561-F155-0500-D3D2-8E341FB1B297}"/>
              </a:ext>
            </a:extLst>
          </p:cNvPr>
          <p:cNvSpPr>
            <a:spLocks noGrp="1"/>
          </p:cNvSpPr>
          <p:nvPr>
            <p:ph type="dt" sz="half" idx="10"/>
          </p:nvPr>
        </p:nvSpPr>
        <p:spPr/>
        <p:txBody>
          <a:bodyPr/>
          <a:lstStyle/>
          <a:p>
            <a:fld id="{A82BD865-B900-7743-90DD-109E77D4212B}" type="datetimeFigureOut">
              <a:rPr lang="en-US" smtClean="0"/>
              <a:t>2/12/26</a:t>
            </a:fld>
            <a:endParaRPr lang="en-US"/>
          </a:p>
        </p:txBody>
      </p:sp>
      <p:sp>
        <p:nvSpPr>
          <p:cNvPr id="5" name="Footer Placeholder 4">
            <a:extLst>
              <a:ext uri="{FF2B5EF4-FFF2-40B4-BE49-F238E27FC236}">
                <a16:creationId xmlns:a16="http://schemas.microsoft.com/office/drawing/2014/main" id="{C1E3F565-E866-0B61-29A7-C2CDCA355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12FC2-754B-489C-9696-1010FE6DCBAE}"/>
              </a:ext>
            </a:extLst>
          </p:cNvPr>
          <p:cNvSpPr>
            <a:spLocks noGrp="1"/>
          </p:cNvSpPr>
          <p:nvPr>
            <p:ph type="sldNum" sz="quarter" idx="12"/>
          </p:nvPr>
        </p:nvSpPr>
        <p:spPr/>
        <p:txBody>
          <a:bodyPr/>
          <a:lstStyle/>
          <a:p>
            <a:fld id="{9E848E10-8A39-5345-BFF7-F858C521FB23}" type="slidenum">
              <a:rPr lang="en-US" smtClean="0"/>
              <a:t>‹#›</a:t>
            </a:fld>
            <a:endParaRPr lang="en-US"/>
          </a:p>
        </p:txBody>
      </p:sp>
    </p:spTree>
    <p:extLst>
      <p:ext uri="{BB962C8B-B14F-4D97-AF65-F5344CB8AC3E}">
        <p14:creationId xmlns:p14="http://schemas.microsoft.com/office/powerpoint/2010/main" val="1262188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E214E-B49A-9998-D12B-71CBD2923D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978AD8-A10E-31C3-0B20-6B225E50AC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750E8-1F92-BA84-7035-9039A89A81C7}"/>
              </a:ext>
            </a:extLst>
          </p:cNvPr>
          <p:cNvSpPr>
            <a:spLocks noGrp="1"/>
          </p:cNvSpPr>
          <p:nvPr>
            <p:ph type="dt" sz="half" idx="10"/>
          </p:nvPr>
        </p:nvSpPr>
        <p:spPr/>
        <p:txBody>
          <a:bodyPr/>
          <a:lstStyle/>
          <a:p>
            <a:fld id="{A82BD865-B900-7743-90DD-109E77D4212B}" type="datetimeFigureOut">
              <a:rPr lang="en-US" smtClean="0"/>
              <a:t>2/12/26</a:t>
            </a:fld>
            <a:endParaRPr lang="en-US"/>
          </a:p>
        </p:txBody>
      </p:sp>
      <p:sp>
        <p:nvSpPr>
          <p:cNvPr id="5" name="Footer Placeholder 4">
            <a:extLst>
              <a:ext uri="{FF2B5EF4-FFF2-40B4-BE49-F238E27FC236}">
                <a16:creationId xmlns:a16="http://schemas.microsoft.com/office/drawing/2014/main" id="{AD1741CD-7A92-E62D-C609-3D5BB999D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4B652-5649-7EB6-FD66-0AF4B77F47A2}"/>
              </a:ext>
            </a:extLst>
          </p:cNvPr>
          <p:cNvSpPr>
            <a:spLocks noGrp="1"/>
          </p:cNvSpPr>
          <p:nvPr>
            <p:ph type="sldNum" sz="quarter" idx="12"/>
          </p:nvPr>
        </p:nvSpPr>
        <p:spPr/>
        <p:txBody>
          <a:bodyPr/>
          <a:lstStyle/>
          <a:p>
            <a:fld id="{9E848E10-8A39-5345-BFF7-F858C521FB23}" type="slidenum">
              <a:rPr lang="en-US" smtClean="0"/>
              <a:t>‹#›</a:t>
            </a:fld>
            <a:endParaRPr lang="en-US"/>
          </a:p>
        </p:txBody>
      </p:sp>
    </p:spTree>
    <p:extLst>
      <p:ext uri="{BB962C8B-B14F-4D97-AF65-F5344CB8AC3E}">
        <p14:creationId xmlns:p14="http://schemas.microsoft.com/office/powerpoint/2010/main" val="168420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3496-D70A-EDC5-657F-88A83CED8B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AB0DA1-EA8E-3671-8296-0AC86080A6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155C32-7C41-5E50-2E59-5AF6FA730A61}"/>
              </a:ext>
            </a:extLst>
          </p:cNvPr>
          <p:cNvSpPr>
            <a:spLocks noGrp="1"/>
          </p:cNvSpPr>
          <p:nvPr>
            <p:ph type="dt" sz="half" idx="10"/>
          </p:nvPr>
        </p:nvSpPr>
        <p:spPr/>
        <p:txBody>
          <a:bodyPr/>
          <a:lstStyle/>
          <a:p>
            <a:fld id="{A82BD865-B900-7743-90DD-109E77D4212B}" type="datetimeFigureOut">
              <a:rPr lang="en-US" smtClean="0"/>
              <a:t>2/12/26</a:t>
            </a:fld>
            <a:endParaRPr lang="en-US"/>
          </a:p>
        </p:txBody>
      </p:sp>
      <p:sp>
        <p:nvSpPr>
          <p:cNvPr id="5" name="Footer Placeholder 4">
            <a:extLst>
              <a:ext uri="{FF2B5EF4-FFF2-40B4-BE49-F238E27FC236}">
                <a16:creationId xmlns:a16="http://schemas.microsoft.com/office/drawing/2014/main" id="{259B2C7E-090B-5CD0-D44A-5065C675F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75EA0-3341-F4EE-1D2C-14514D5FCC00}"/>
              </a:ext>
            </a:extLst>
          </p:cNvPr>
          <p:cNvSpPr>
            <a:spLocks noGrp="1"/>
          </p:cNvSpPr>
          <p:nvPr>
            <p:ph type="sldNum" sz="quarter" idx="12"/>
          </p:nvPr>
        </p:nvSpPr>
        <p:spPr/>
        <p:txBody>
          <a:bodyPr/>
          <a:lstStyle/>
          <a:p>
            <a:fld id="{9E848E10-8A39-5345-BFF7-F858C521FB23}" type="slidenum">
              <a:rPr lang="en-US" smtClean="0"/>
              <a:t>‹#›</a:t>
            </a:fld>
            <a:endParaRPr lang="en-US"/>
          </a:p>
        </p:txBody>
      </p:sp>
    </p:spTree>
    <p:extLst>
      <p:ext uri="{BB962C8B-B14F-4D97-AF65-F5344CB8AC3E}">
        <p14:creationId xmlns:p14="http://schemas.microsoft.com/office/powerpoint/2010/main" val="3054390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8101D-A4B6-2963-BF35-799818E54D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480585-5F30-820D-D75A-4C3909D868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EF8C47-3C57-26D9-AC9A-DB3BE06372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72068C-290E-EA4A-041F-4F99658C4F08}"/>
              </a:ext>
            </a:extLst>
          </p:cNvPr>
          <p:cNvSpPr>
            <a:spLocks noGrp="1"/>
          </p:cNvSpPr>
          <p:nvPr>
            <p:ph type="dt" sz="half" idx="10"/>
          </p:nvPr>
        </p:nvSpPr>
        <p:spPr/>
        <p:txBody>
          <a:bodyPr/>
          <a:lstStyle/>
          <a:p>
            <a:fld id="{A82BD865-B900-7743-90DD-109E77D4212B}" type="datetimeFigureOut">
              <a:rPr lang="en-US" smtClean="0"/>
              <a:t>2/12/26</a:t>
            </a:fld>
            <a:endParaRPr lang="en-US"/>
          </a:p>
        </p:txBody>
      </p:sp>
      <p:sp>
        <p:nvSpPr>
          <p:cNvPr id="6" name="Footer Placeholder 5">
            <a:extLst>
              <a:ext uri="{FF2B5EF4-FFF2-40B4-BE49-F238E27FC236}">
                <a16:creationId xmlns:a16="http://schemas.microsoft.com/office/drawing/2014/main" id="{81917F3B-4464-6DDF-10B4-E749573E2D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3E0F95-9D9D-1D6F-13F9-2D2CDA2E8F52}"/>
              </a:ext>
            </a:extLst>
          </p:cNvPr>
          <p:cNvSpPr>
            <a:spLocks noGrp="1"/>
          </p:cNvSpPr>
          <p:nvPr>
            <p:ph type="sldNum" sz="quarter" idx="12"/>
          </p:nvPr>
        </p:nvSpPr>
        <p:spPr/>
        <p:txBody>
          <a:bodyPr/>
          <a:lstStyle/>
          <a:p>
            <a:fld id="{9E848E10-8A39-5345-BFF7-F858C521FB23}" type="slidenum">
              <a:rPr lang="en-US" smtClean="0"/>
              <a:t>‹#›</a:t>
            </a:fld>
            <a:endParaRPr lang="en-US"/>
          </a:p>
        </p:txBody>
      </p:sp>
    </p:spTree>
    <p:extLst>
      <p:ext uri="{BB962C8B-B14F-4D97-AF65-F5344CB8AC3E}">
        <p14:creationId xmlns:p14="http://schemas.microsoft.com/office/powerpoint/2010/main" val="3757594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04B9-3739-7B4C-2FFC-14C4FAB9B4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9CB5C9-EB03-18B3-A486-93C07861DE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910F1E-CE0F-7812-6DF5-9BE997806B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84F9DD-30C3-482E-DBF9-064FAFC798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462C2A-B927-BBA6-ABB2-42406A6F15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B488DD-6B09-5852-AA8D-04AAC9799498}"/>
              </a:ext>
            </a:extLst>
          </p:cNvPr>
          <p:cNvSpPr>
            <a:spLocks noGrp="1"/>
          </p:cNvSpPr>
          <p:nvPr>
            <p:ph type="dt" sz="half" idx="10"/>
          </p:nvPr>
        </p:nvSpPr>
        <p:spPr/>
        <p:txBody>
          <a:bodyPr/>
          <a:lstStyle/>
          <a:p>
            <a:fld id="{A82BD865-B900-7743-90DD-109E77D4212B}" type="datetimeFigureOut">
              <a:rPr lang="en-US" smtClean="0"/>
              <a:t>2/12/26</a:t>
            </a:fld>
            <a:endParaRPr lang="en-US"/>
          </a:p>
        </p:txBody>
      </p:sp>
      <p:sp>
        <p:nvSpPr>
          <p:cNvPr id="8" name="Footer Placeholder 7">
            <a:extLst>
              <a:ext uri="{FF2B5EF4-FFF2-40B4-BE49-F238E27FC236}">
                <a16:creationId xmlns:a16="http://schemas.microsoft.com/office/drawing/2014/main" id="{A5C32FC0-3014-E8CB-A7FC-18D0298B67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CC9DE9-48EA-B56D-6733-F9DB29EAAF0E}"/>
              </a:ext>
            </a:extLst>
          </p:cNvPr>
          <p:cNvSpPr>
            <a:spLocks noGrp="1"/>
          </p:cNvSpPr>
          <p:nvPr>
            <p:ph type="sldNum" sz="quarter" idx="12"/>
          </p:nvPr>
        </p:nvSpPr>
        <p:spPr/>
        <p:txBody>
          <a:bodyPr/>
          <a:lstStyle/>
          <a:p>
            <a:fld id="{9E848E10-8A39-5345-BFF7-F858C521FB23}" type="slidenum">
              <a:rPr lang="en-US" smtClean="0"/>
              <a:t>‹#›</a:t>
            </a:fld>
            <a:endParaRPr lang="en-US"/>
          </a:p>
        </p:txBody>
      </p:sp>
    </p:spTree>
    <p:extLst>
      <p:ext uri="{BB962C8B-B14F-4D97-AF65-F5344CB8AC3E}">
        <p14:creationId xmlns:p14="http://schemas.microsoft.com/office/powerpoint/2010/main" val="1921242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78288-01F7-B256-C744-D5A6EFB3FB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22E21F-35B6-50A2-FA5D-474E94793E4C}"/>
              </a:ext>
            </a:extLst>
          </p:cNvPr>
          <p:cNvSpPr>
            <a:spLocks noGrp="1"/>
          </p:cNvSpPr>
          <p:nvPr>
            <p:ph type="dt" sz="half" idx="10"/>
          </p:nvPr>
        </p:nvSpPr>
        <p:spPr/>
        <p:txBody>
          <a:bodyPr/>
          <a:lstStyle/>
          <a:p>
            <a:fld id="{A82BD865-B900-7743-90DD-109E77D4212B}" type="datetimeFigureOut">
              <a:rPr lang="en-US" smtClean="0"/>
              <a:t>2/12/26</a:t>
            </a:fld>
            <a:endParaRPr lang="en-US"/>
          </a:p>
        </p:txBody>
      </p:sp>
      <p:sp>
        <p:nvSpPr>
          <p:cNvPr id="4" name="Footer Placeholder 3">
            <a:extLst>
              <a:ext uri="{FF2B5EF4-FFF2-40B4-BE49-F238E27FC236}">
                <a16:creationId xmlns:a16="http://schemas.microsoft.com/office/drawing/2014/main" id="{D6F678D6-C793-AFD1-A9A4-B1F460F875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A2CFFD-CE01-3654-4586-4FF4A1BF3788}"/>
              </a:ext>
            </a:extLst>
          </p:cNvPr>
          <p:cNvSpPr>
            <a:spLocks noGrp="1"/>
          </p:cNvSpPr>
          <p:nvPr>
            <p:ph type="sldNum" sz="quarter" idx="12"/>
          </p:nvPr>
        </p:nvSpPr>
        <p:spPr/>
        <p:txBody>
          <a:bodyPr/>
          <a:lstStyle/>
          <a:p>
            <a:fld id="{9E848E10-8A39-5345-BFF7-F858C521FB23}" type="slidenum">
              <a:rPr lang="en-US" smtClean="0"/>
              <a:t>‹#›</a:t>
            </a:fld>
            <a:endParaRPr lang="en-US"/>
          </a:p>
        </p:txBody>
      </p:sp>
    </p:spTree>
    <p:extLst>
      <p:ext uri="{BB962C8B-B14F-4D97-AF65-F5344CB8AC3E}">
        <p14:creationId xmlns:p14="http://schemas.microsoft.com/office/powerpoint/2010/main" val="6605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F403B0-23B7-996C-C6BB-A2BD722ADC9E}"/>
              </a:ext>
            </a:extLst>
          </p:cNvPr>
          <p:cNvSpPr>
            <a:spLocks noGrp="1"/>
          </p:cNvSpPr>
          <p:nvPr>
            <p:ph type="dt" sz="half" idx="10"/>
          </p:nvPr>
        </p:nvSpPr>
        <p:spPr/>
        <p:txBody>
          <a:bodyPr/>
          <a:lstStyle/>
          <a:p>
            <a:fld id="{A82BD865-B900-7743-90DD-109E77D4212B}" type="datetimeFigureOut">
              <a:rPr lang="en-US" smtClean="0"/>
              <a:t>2/12/26</a:t>
            </a:fld>
            <a:endParaRPr lang="en-US"/>
          </a:p>
        </p:txBody>
      </p:sp>
      <p:sp>
        <p:nvSpPr>
          <p:cNvPr id="3" name="Footer Placeholder 2">
            <a:extLst>
              <a:ext uri="{FF2B5EF4-FFF2-40B4-BE49-F238E27FC236}">
                <a16:creationId xmlns:a16="http://schemas.microsoft.com/office/drawing/2014/main" id="{3F4BBDD5-F89A-653B-9B57-95DF947484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F0CD7D-7892-2C03-A217-4E29E4F1279A}"/>
              </a:ext>
            </a:extLst>
          </p:cNvPr>
          <p:cNvSpPr>
            <a:spLocks noGrp="1"/>
          </p:cNvSpPr>
          <p:nvPr>
            <p:ph type="sldNum" sz="quarter" idx="12"/>
          </p:nvPr>
        </p:nvSpPr>
        <p:spPr/>
        <p:txBody>
          <a:bodyPr/>
          <a:lstStyle/>
          <a:p>
            <a:fld id="{9E848E10-8A39-5345-BFF7-F858C521FB23}" type="slidenum">
              <a:rPr lang="en-US" smtClean="0"/>
              <a:t>‹#›</a:t>
            </a:fld>
            <a:endParaRPr lang="en-US"/>
          </a:p>
        </p:txBody>
      </p:sp>
    </p:spTree>
    <p:extLst>
      <p:ext uri="{BB962C8B-B14F-4D97-AF65-F5344CB8AC3E}">
        <p14:creationId xmlns:p14="http://schemas.microsoft.com/office/powerpoint/2010/main" val="164588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D58E-7E80-25F1-7F7E-C73CBD1C2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CAC6DB-235B-0E0B-2EF4-CC6FB0CA22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745FDE-C3FB-1D24-83CB-164AC2EB58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7BFD8-AA36-63F6-14DB-9E11306E26F2}"/>
              </a:ext>
            </a:extLst>
          </p:cNvPr>
          <p:cNvSpPr>
            <a:spLocks noGrp="1"/>
          </p:cNvSpPr>
          <p:nvPr>
            <p:ph type="dt" sz="half" idx="10"/>
          </p:nvPr>
        </p:nvSpPr>
        <p:spPr/>
        <p:txBody>
          <a:bodyPr/>
          <a:lstStyle/>
          <a:p>
            <a:fld id="{A82BD865-B900-7743-90DD-109E77D4212B}" type="datetimeFigureOut">
              <a:rPr lang="en-US" smtClean="0"/>
              <a:t>2/12/26</a:t>
            </a:fld>
            <a:endParaRPr lang="en-US"/>
          </a:p>
        </p:txBody>
      </p:sp>
      <p:sp>
        <p:nvSpPr>
          <p:cNvPr id="6" name="Footer Placeholder 5">
            <a:extLst>
              <a:ext uri="{FF2B5EF4-FFF2-40B4-BE49-F238E27FC236}">
                <a16:creationId xmlns:a16="http://schemas.microsoft.com/office/drawing/2014/main" id="{8A2E1267-AD50-5A2D-0D57-A8F742F2ED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B5F8F1-3C2C-E455-AF31-DAD56A75154B}"/>
              </a:ext>
            </a:extLst>
          </p:cNvPr>
          <p:cNvSpPr>
            <a:spLocks noGrp="1"/>
          </p:cNvSpPr>
          <p:nvPr>
            <p:ph type="sldNum" sz="quarter" idx="12"/>
          </p:nvPr>
        </p:nvSpPr>
        <p:spPr/>
        <p:txBody>
          <a:bodyPr/>
          <a:lstStyle/>
          <a:p>
            <a:fld id="{9E848E10-8A39-5345-BFF7-F858C521FB23}" type="slidenum">
              <a:rPr lang="en-US" smtClean="0"/>
              <a:t>‹#›</a:t>
            </a:fld>
            <a:endParaRPr lang="en-US"/>
          </a:p>
        </p:txBody>
      </p:sp>
    </p:spTree>
    <p:extLst>
      <p:ext uri="{BB962C8B-B14F-4D97-AF65-F5344CB8AC3E}">
        <p14:creationId xmlns:p14="http://schemas.microsoft.com/office/powerpoint/2010/main" val="2212655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26769-2745-59AA-490E-FE427B829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E9A88-1BE4-4610-D37D-3A1B9DBD12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A5A821-5B44-BF1F-50AA-1C04D96E4F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18DBA-D52B-5F4B-4D68-92AB96AD595A}"/>
              </a:ext>
            </a:extLst>
          </p:cNvPr>
          <p:cNvSpPr>
            <a:spLocks noGrp="1"/>
          </p:cNvSpPr>
          <p:nvPr>
            <p:ph type="dt" sz="half" idx="10"/>
          </p:nvPr>
        </p:nvSpPr>
        <p:spPr/>
        <p:txBody>
          <a:bodyPr/>
          <a:lstStyle/>
          <a:p>
            <a:fld id="{A82BD865-B900-7743-90DD-109E77D4212B}" type="datetimeFigureOut">
              <a:rPr lang="en-US" smtClean="0"/>
              <a:t>2/12/26</a:t>
            </a:fld>
            <a:endParaRPr lang="en-US"/>
          </a:p>
        </p:txBody>
      </p:sp>
      <p:sp>
        <p:nvSpPr>
          <p:cNvPr id="6" name="Footer Placeholder 5">
            <a:extLst>
              <a:ext uri="{FF2B5EF4-FFF2-40B4-BE49-F238E27FC236}">
                <a16:creationId xmlns:a16="http://schemas.microsoft.com/office/drawing/2014/main" id="{145961CC-C8DB-4CFF-E257-6C7CD33412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2A2B91-FE17-6073-92B6-99F2AEB74F89}"/>
              </a:ext>
            </a:extLst>
          </p:cNvPr>
          <p:cNvSpPr>
            <a:spLocks noGrp="1"/>
          </p:cNvSpPr>
          <p:nvPr>
            <p:ph type="sldNum" sz="quarter" idx="12"/>
          </p:nvPr>
        </p:nvSpPr>
        <p:spPr/>
        <p:txBody>
          <a:bodyPr/>
          <a:lstStyle/>
          <a:p>
            <a:fld id="{9E848E10-8A39-5345-BFF7-F858C521FB23}" type="slidenum">
              <a:rPr lang="en-US" smtClean="0"/>
              <a:t>‹#›</a:t>
            </a:fld>
            <a:endParaRPr lang="en-US"/>
          </a:p>
        </p:txBody>
      </p:sp>
    </p:spTree>
    <p:extLst>
      <p:ext uri="{BB962C8B-B14F-4D97-AF65-F5344CB8AC3E}">
        <p14:creationId xmlns:p14="http://schemas.microsoft.com/office/powerpoint/2010/main" val="504868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F2DAC-1E15-5B64-7962-71000E413D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D34DA2-5F32-4691-C6B2-072B8290A9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A7288B-DF7D-EFB8-B7B6-C21CE3CFA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2BD865-B900-7743-90DD-109E77D4212B}" type="datetimeFigureOut">
              <a:rPr lang="en-US" smtClean="0"/>
              <a:t>2/12/26</a:t>
            </a:fld>
            <a:endParaRPr lang="en-US"/>
          </a:p>
        </p:txBody>
      </p:sp>
      <p:sp>
        <p:nvSpPr>
          <p:cNvPr id="5" name="Footer Placeholder 4">
            <a:extLst>
              <a:ext uri="{FF2B5EF4-FFF2-40B4-BE49-F238E27FC236}">
                <a16:creationId xmlns:a16="http://schemas.microsoft.com/office/drawing/2014/main" id="{57E1F136-E228-8E50-EDBB-405F331E81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8A50428-2160-DB3C-E853-8ED88AF514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848E10-8A39-5345-BFF7-F858C521FB23}" type="slidenum">
              <a:rPr lang="en-US" smtClean="0"/>
              <a:t>‹#›</a:t>
            </a:fld>
            <a:endParaRPr lang="en-US"/>
          </a:p>
        </p:txBody>
      </p:sp>
    </p:spTree>
    <p:extLst>
      <p:ext uri="{BB962C8B-B14F-4D97-AF65-F5344CB8AC3E}">
        <p14:creationId xmlns:p14="http://schemas.microsoft.com/office/powerpoint/2010/main" val="2035540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5" name="Rectangle 105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s from Teaneck Township">
            <a:extLst>
              <a:ext uri="{FF2B5EF4-FFF2-40B4-BE49-F238E27FC236}">
                <a16:creationId xmlns:a16="http://schemas.microsoft.com/office/drawing/2014/main" id="{0E7134CE-972A-7114-28D9-D9470DFF3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93" t="22912" r="5531" b="1"/>
          <a:stretch>
            <a:fillRect/>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7" name="Rectangle 105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ECF428-634C-3605-3E72-69E819AE5A2D}"/>
              </a:ext>
            </a:extLst>
          </p:cNvPr>
          <p:cNvSpPr>
            <a:spLocks noGrp="1"/>
          </p:cNvSpPr>
          <p:nvPr>
            <p:ph type="ctrTitle"/>
          </p:nvPr>
        </p:nvSpPr>
        <p:spPr>
          <a:xfrm>
            <a:off x="404553" y="3091928"/>
            <a:ext cx="9078562" cy="2387600"/>
          </a:xfrm>
        </p:spPr>
        <p:txBody>
          <a:bodyPr>
            <a:normAutofit/>
          </a:bodyPr>
          <a:lstStyle/>
          <a:p>
            <a:pPr algn="l"/>
            <a:r>
              <a:rPr lang="en-US" sz="6600">
                <a:solidFill>
                  <a:schemeClr val="bg1"/>
                </a:solidFill>
              </a:rPr>
              <a:t>Revitalizing Cedar Lane</a:t>
            </a:r>
            <a:br>
              <a:rPr lang="en-US" sz="6600">
                <a:solidFill>
                  <a:schemeClr val="bg1"/>
                </a:solidFill>
              </a:rPr>
            </a:br>
            <a:r>
              <a:rPr lang="en-US" sz="6600" i="1">
                <a:solidFill>
                  <a:schemeClr val="bg1"/>
                </a:solidFill>
              </a:rPr>
              <a:t>for All of Us</a:t>
            </a:r>
          </a:p>
        </p:txBody>
      </p:sp>
      <p:sp>
        <p:nvSpPr>
          <p:cNvPr id="1059" name="Rectangle: Rounded Corners 105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2F2E78F-9F80-89A7-BC2F-5D6882BBC221}"/>
              </a:ext>
            </a:extLst>
          </p:cNvPr>
          <p:cNvSpPr>
            <a:spLocks noGrp="1"/>
          </p:cNvSpPr>
          <p:nvPr>
            <p:ph type="subTitle" idx="1"/>
          </p:nvPr>
        </p:nvSpPr>
        <p:spPr>
          <a:xfrm>
            <a:off x="404553" y="5624945"/>
            <a:ext cx="9381344" cy="592975"/>
          </a:xfrm>
        </p:spPr>
        <p:txBody>
          <a:bodyPr anchor="ctr">
            <a:noAutofit/>
          </a:bodyPr>
          <a:lstStyle/>
          <a:p>
            <a:pPr algn="l"/>
            <a:r>
              <a:rPr lang="en-US" sz="2000" dirty="0">
                <a:solidFill>
                  <a:schemeClr val="bg1"/>
                </a:solidFill>
              </a:rPr>
              <a:t>Creating a Comprehensive, Community-Supported Redevelopment Strategy</a:t>
            </a:r>
          </a:p>
        </p:txBody>
      </p:sp>
    </p:spTree>
    <p:extLst>
      <p:ext uri="{BB962C8B-B14F-4D97-AF65-F5344CB8AC3E}">
        <p14:creationId xmlns:p14="http://schemas.microsoft.com/office/powerpoint/2010/main" val="382240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9" name="Graphic 5128">
            <a:extLst>
              <a:ext uri="{FF2B5EF4-FFF2-40B4-BE49-F238E27FC236}">
                <a16:creationId xmlns:a16="http://schemas.microsoft.com/office/drawing/2014/main" id="{0CCD97F3-1E0B-466D-8FE2-E56C12B2D7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354324" y="-1976263"/>
            <a:ext cx="5486400" cy="12188952"/>
          </a:xfrm>
          <a:prstGeom prst="rect">
            <a:avLst/>
          </a:prstGeom>
        </p:spPr>
      </p:pic>
      <p:sp>
        <p:nvSpPr>
          <p:cNvPr id="2" name="Title 1">
            <a:extLst>
              <a:ext uri="{FF2B5EF4-FFF2-40B4-BE49-F238E27FC236}">
                <a16:creationId xmlns:a16="http://schemas.microsoft.com/office/drawing/2014/main" id="{14E425EE-5EF2-5376-4953-9F83A6324039}"/>
              </a:ext>
            </a:extLst>
          </p:cNvPr>
          <p:cNvSpPr>
            <a:spLocks noGrp="1"/>
          </p:cNvSpPr>
          <p:nvPr>
            <p:ph type="title"/>
          </p:nvPr>
        </p:nvSpPr>
        <p:spPr>
          <a:xfrm>
            <a:off x="384049" y="4065845"/>
            <a:ext cx="5711952" cy="2264392"/>
          </a:xfrm>
        </p:spPr>
        <p:txBody>
          <a:bodyPr anchor="ctr">
            <a:normAutofit/>
          </a:bodyPr>
          <a:lstStyle/>
          <a:p>
            <a:r>
              <a:rPr lang="en-US" sz="5000" dirty="0"/>
              <a:t>Housing Over Shops is a Traditional Main Street Model</a:t>
            </a:r>
          </a:p>
        </p:txBody>
      </p:sp>
      <p:pic>
        <p:nvPicPr>
          <p:cNvPr id="5124" name="Picture 4" descr="Main St, Hackensack | Everything You Need to Know">
            <a:extLst>
              <a:ext uri="{FF2B5EF4-FFF2-40B4-BE49-F238E27FC236}">
                <a16:creationId xmlns:a16="http://schemas.microsoft.com/office/drawing/2014/main" id="{52036CDC-7B07-644D-3C90-3C6118F149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69" r="5698"/>
          <a:stretch>
            <a:fillRect/>
          </a:stretch>
        </p:blipFill>
        <p:spPr bwMode="auto">
          <a:xfrm>
            <a:off x="20" y="-2"/>
            <a:ext cx="609598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he Official Website of Nyack, NY - Justice Court">
            <a:extLst>
              <a:ext uri="{FF2B5EF4-FFF2-40B4-BE49-F238E27FC236}">
                <a16:creationId xmlns:a16="http://schemas.microsoft.com/office/drawing/2014/main" id="{DE792200-D8BF-9479-8745-3693B248A8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6250"/>
          <a:stretch>
            <a:fillRect/>
          </a:stretch>
        </p:blipFill>
        <p:spPr bwMode="auto">
          <a:xfrm>
            <a:off x="6096000" y="10"/>
            <a:ext cx="6096000" cy="36575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A79216B-6DA0-5A5D-91E0-7965E3D2E206}"/>
              </a:ext>
            </a:extLst>
          </p:cNvPr>
          <p:cNvSpPr>
            <a:spLocks noGrp="1"/>
          </p:cNvSpPr>
          <p:nvPr>
            <p:ph idx="1"/>
          </p:nvPr>
        </p:nvSpPr>
        <p:spPr>
          <a:xfrm>
            <a:off x="6496424" y="4065844"/>
            <a:ext cx="5418208" cy="2382802"/>
          </a:xfrm>
        </p:spPr>
        <p:txBody>
          <a:bodyPr anchor="t" anchorCtr="0">
            <a:normAutofit/>
          </a:bodyPr>
          <a:lstStyle/>
          <a:p>
            <a:pPr marL="0" indent="0">
              <a:buNone/>
            </a:pPr>
            <a:r>
              <a:rPr lang="en-US" sz="3600" i="1" dirty="0"/>
              <a:t>What we are discussing is not radical – it’s a return to the traditional pattern.</a:t>
            </a:r>
          </a:p>
        </p:txBody>
      </p:sp>
      <p:sp>
        <p:nvSpPr>
          <p:cNvPr id="5131" name="Rectangle 5130">
            <a:extLst>
              <a:ext uri="{FF2B5EF4-FFF2-40B4-BE49-F238E27FC236}">
                <a16:creationId xmlns:a16="http://schemas.microsoft.com/office/drawing/2014/main" id="{1A4EF068-10B6-4B97-AA42-5C97E3268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413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218" name="Picture 2" descr="How NJ Downtowns Are Reinventing Themselves in the Face of Change | New  Jersey Monthly">
            <a:extLst>
              <a:ext uri="{FF2B5EF4-FFF2-40B4-BE49-F238E27FC236}">
                <a16:creationId xmlns:a16="http://schemas.microsoft.com/office/drawing/2014/main" id="{1291179D-7EA6-27F8-F87A-20F4640954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905" b="1438"/>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5B40DC-5708-33B3-6539-3E5EC52C5C91}"/>
              </a:ext>
            </a:extLst>
          </p:cNvPr>
          <p:cNvSpPr>
            <a:spLocks noGrp="1"/>
          </p:cNvSpPr>
          <p:nvPr>
            <p:ph type="title"/>
          </p:nvPr>
        </p:nvSpPr>
        <p:spPr>
          <a:xfrm>
            <a:off x="223181" y="5379961"/>
            <a:ext cx="5334197" cy="1708242"/>
          </a:xfrm>
        </p:spPr>
        <p:txBody>
          <a:bodyPr vert="horz" lIns="91440" tIns="45720" rIns="91440" bIns="45720" rtlCol="0" anchor="ctr">
            <a:normAutofit/>
          </a:bodyPr>
          <a:lstStyle/>
          <a:p>
            <a:r>
              <a:rPr lang="en-US" sz="3700" b="1" dirty="0">
                <a:solidFill>
                  <a:schemeClr val="bg1"/>
                </a:solidFill>
              </a:rPr>
              <a:t>Development Example</a:t>
            </a:r>
          </a:p>
        </p:txBody>
      </p:sp>
    </p:spTree>
    <p:extLst>
      <p:ext uri="{BB962C8B-B14F-4D97-AF65-F5344CB8AC3E}">
        <p14:creationId xmlns:p14="http://schemas.microsoft.com/office/powerpoint/2010/main" val="1948036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0" name="Picture 2" descr="Transforming Cities: Powerful Downtown Revitalization Projects with Mixed  Use Developments in Redevelopment Zones">
            <a:extLst>
              <a:ext uri="{FF2B5EF4-FFF2-40B4-BE49-F238E27FC236}">
                <a16:creationId xmlns:a16="http://schemas.microsoft.com/office/drawing/2014/main" id="{A7C26F2B-122F-2030-C718-408B9D9AF2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8523" b="15238"/>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A7E908C-4EFD-41EB-2C18-ED38EC93ADA1}"/>
              </a:ext>
            </a:extLst>
          </p:cNvPr>
          <p:cNvSpPr>
            <a:spLocks noGrp="1"/>
          </p:cNvSpPr>
          <p:nvPr>
            <p:ph type="title"/>
          </p:nvPr>
        </p:nvSpPr>
        <p:spPr>
          <a:xfrm>
            <a:off x="223181" y="5379961"/>
            <a:ext cx="5334197" cy="1708242"/>
          </a:xfrm>
        </p:spPr>
        <p:txBody>
          <a:bodyPr vert="horz" lIns="91440" tIns="45720" rIns="91440" bIns="45720" rtlCol="0" anchor="ctr">
            <a:normAutofit/>
          </a:bodyPr>
          <a:lstStyle/>
          <a:p>
            <a:r>
              <a:rPr lang="en-US" sz="3700" b="1" dirty="0">
                <a:solidFill>
                  <a:schemeClr val="bg1"/>
                </a:solidFill>
              </a:rPr>
              <a:t>Development Example</a:t>
            </a:r>
          </a:p>
        </p:txBody>
      </p:sp>
    </p:spTree>
    <p:extLst>
      <p:ext uri="{BB962C8B-B14F-4D97-AF65-F5344CB8AC3E}">
        <p14:creationId xmlns:p14="http://schemas.microsoft.com/office/powerpoint/2010/main" val="2137746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CCA87-F8DC-CDEE-3455-7984E7599B34}"/>
              </a:ext>
            </a:extLst>
          </p:cNvPr>
          <p:cNvSpPr>
            <a:spLocks noGrp="1"/>
          </p:cNvSpPr>
          <p:nvPr>
            <p:ph type="title"/>
          </p:nvPr>
        </p:nvSpPr>
        <p:spPr>
          <a:xfrm>
            <a:off x="761800" y="144081"/>
            <a:ext cx="5334197" cy="1708242"/>
          </a:xfrm>
        </p:spPr>
        <p:txBody>
          <a:bodyPr vert="horz" lIns="91440" tIns="45720" rIns="91440" bIns="45720" rtlCol="0" anchor="ctr">
            <a:normAutofit/>
          </a:bodyPr>
          <a:lstStyle/>
          <a:p>
            <a:r>
              <a:rPr lang="en-US" sz="3700" b="1" dirty="0"/>
              <a:t>The Crossroads Project does not reflect Community Priorities</a:t>
            </a:r>
          </a:p>
        </p:txBody>
      </p:sp>
      <p:sp>
        <p:nvSpPr>
          <p:cNvPr id="4" name="Content Placeholder 3">
            <a:extLst>
              <a:ext uri="{FF2B5EF4-FFF2-40B4-BE49-F238E27FC236}">
                <a16:creationId xmlns:a16="http://schemas.microsoft.com/office/drawing/2014/main" id="{9521DEC3-7C3E-9E33-233A-062E1BD932E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1800" y="2206743"/>
            <a:ext cx="5334197" cy="4243675"/>
          </a:xfrm>
        </p:spPr>
        <p:txBody>
          <a:bodyPr>
            <a:normAutofit/>
          </a:bodyPr>
          <a:lstStyle/>
          <a:p>
            <a:pPr marL="0" indent="0">
              <a:spcBef>
                <a:spcPts val="2500"/>
              </a:spcBef>
              <a:buFont typeface="Arial" panose="020B0604020202020204" pitchFamily="34" charset="0"/>
              <a:buNone/>
            </a:pPr>
            <a:r>
              <a:rPr lang="en-US" sz="1800" b="1" dirty="0"/>
              <a:t>Integrated with Cedar Lane Redevelopment</a:t>
            </a:r>
          </a:p>
          <a:p>
            <a:pPr marL="0" lvl="1" indent="0">
              <a:buFont typeface="Arial" panose="020B0604020202020204" pitchFamily="34" charset="0"/>
              <a:buNone/>
            </a:pPr>
            <a:r>
              <a:rPr lang="en-US" sz="1800" dirty="0"/>
              <a:t>Redevelopment should focus on revitalizing retail along Cedar Lane and integrating housing with ground-floor stores to foster vibrant community life.</a:t>
            </a:r>
          </a:p>
          <a:p>
            <a:pPr marL="0" indent="0">
              <a:spcBef>
                <a:spcPts val="2500"/>
              </a:spcBef>
              <a:buFont typeface="Arial" panose="020B0604020202020204" pitchFamily="34" charset="0"/>
              <a:buNone/>
            </a:pPr>
            <a:r>
              <a:rPr lang="en-US" sz="1800" b="1" dirty="0"/>
              <a:t>Resident-Centric Design Standards</a:t>
            </a:r>
          </a:p>
          <a:p>
            <a:pPr marL="0" lvl="1" indent="0">
              <a:buFont typeface="Arial" panose="020B0604020202020204" pitchFamily="34" charset="0"/>
              <a:buNone/>
            </a:pPr>
            <a:r>
              <a:rPr lang="en-US" sz="1800" dirty="0"/>
              <a:t>Design standards should reflect community preferences, creating predictable, appealing environments for residents and visitors alike.</a:t>
            </a:r>
          </a:p>
          <a:p>
            <a:pPr marL="0" indent="0">
              <a:spcBef>
                <a:spcPts val="2500"/>
              </a:spcBef>
              <a:buFont typeface="Arial" panose="020B0604020202020204" pitchFamily="34" charset="0"/>
              <a:buNone/>
            </a:pPr>
            <a:r>
              <a:rPr lang="en-US" sz="1800" b="1" dirty="0"/>
              <a:t>Flooding and Traffic Concerns</a:t>
            </a:r>
          </a:p>
          <a:p>
            <a:pPr marL="0" lvl="1" indent="0">
              <a:buFont typeface="Arial" panose="020B0604020202020204" pitchFamily="34" charset="0"/>
              <a:buNone/>
            </a:pPr>
            <a:r>
              <a:rPr lang="en-US" sz="1800" dirty="0"/>
              <a:t>Effective solutions must address rather than exacerbate traffic congestion, provide permanent flood mitigation, and prioritize strategies benefiting all residents.</a:t>
            </a:r>
          </a:p>
        </p:txBody>
      </p:sp>
      <p:pic>
        <p:nvPicPr>
          <p:cNvPr id="1030" name="Picture 6" descr="Teaneck, New Jersey Street Map 3472390">
            <a:extLst>
              <a:ext uri="{FF2B5EF4-FFF2-40B4-BE49-F238E27FC236}">
                <a16:creationId xmlns:a16="http://schemas.microsoft.com/office/drawing/2014/main" id="{84A91EBE-469B-DFED-161C-FFEFD1C6D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611" r="10734" b="3"/>
          <a:stretch>
            <a:fillRect/>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91471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2205F6-1B42-8EE5-E61B-7D0EA80AEA6E}"/>
              </a:ext>
            </a:extLst>
          </p:cNvPr>
          <p:cNvSpPr>
            <a:spLocks noGrp="1"/>
          </p:cNvSpPr>
          <p:nvPr>
            <p:ph type="title"/>
          </p:nvPr>
        </p:nvSpPr>
        <p:spPr>
          <a:xfrm>
            <a:off x="621792" y="1161288"/>
            <a:ext cx="3602736" cy="4526280"/>
          </a:xfrm>
        </p:spPr>
        <p:txBody>
          <a:bodyPr>
            <a:normAutofit/>
          </a:bodyPr>
          <a:lstStyle/>
          <a:p>
            <a:r>
              <a:rPr lang="en-US" sz="4000"/>
              <a:t>The Council is About to Vote on the Crossroads Plan</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52F50FC-9694-62B9-0A65-63BC8B068953}"/>
              </a:ext>
            </a:extLst>
          </p:cNvPr>
          <p:cNvSpPr>
            <a:spLocks noGrp="1"/>
          </p:cNvSpPr>
          <p:nvPr>
            <p:ph idx="1"/>
          </p:nvPr>
        </p:nvSpPr>
        <p:spPr>
          <a:xfrm>
            <a:off x="5092701" y="355600"/>
            <a:ext cx="6258052" cy="5569712"/>
          </a:xfrm>
        </p:spPr>
        <p:txBody>
          <a:bodyPr anchor="ctr">
            <a:normAutofit/>
          </a:bodyPr>
          <a:lstStyle/>
          <a:p>
            <a:pPr lvl="0"/>
            <a:r>
              <a:rPr lang="en-US" sz="2000" dirty="0"/>
              <a:t>Advocates argue that if the plan is not approved, land use control may shift to developers through the 'builder’s remedy,' reducing community oversight.</a:t>
            </a:r>
          </a:p>
          <a:p>
            <a:r>
              <a:rPr lang="en-US" sz="2000" dirty="0"/>
              <a:t>However, the Crossroads plan has been driven by developers, with minimal involvement from the local community.</a:t>
            </a:r>
          </a:p>
          <a:p>
            <a:r>
              <a:rPr lang="en-US" sz="2000" dirty="0"/>
              <a:t>As currently designed, the plan is arguably as bad for Teaneck as anything that would emerge from a builder’s remedy action.</a:t>
            </a:r>
          </a:p>
          <a:p>
            <a:r>
              <a:rPr lang="en-US" sz="2000" dirty="0">
                <a:highlight>
                  <a:srgbClr val="FFFF00"/>
                </a:highlight>
              </a:rPr>
              <a:t>Without community intervention now, this project will have a permanent and deleterious impact on our central business district.</a:t>
            </a:r>
          </a:p>
        </p:txBody>
      </p:sp>
    </p:spTree>
    <p:extLst>
      <p:ext uri="{BB962C8B-B14F-4D97-AF65-F5344CB8AC3E}">
        <p14:creationId xmlns:p14="http://schemas.microsoft.com/office/powerpoint/2010/main" val="2662678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3FDA9-244C-4735-2009-F53880596331}"/>
              </a:ext>
            </a:extLst>
          </p:cNvPr>
          <p:cNvSpPr>
            <a:spLocks noGrp="1"/>
          </p:cNvSpPr>
          <p:nvPr>
            <p:ph type="title"/>
          </p:nvPr>
        </p:nvSpPr>
        <p:spPr>
          <a:xfrm>
            <a:off x="481013" y="3752849"/>
            <a:ext cx="3290887" cy="2452687"/>
          </a:xfrm>
        </p:spPr>
        <p:txBody>
          <a:bodyPr anchor="ctr">
            <a:normAutofit fontScale="90000"/>
          </a:bodyPr>
          <a:lstStyle/>
          <a:p>
            <a:r>
              <a:rPr lang="en-US" sz="3600" dirty="0"/>
              <a:t>Cedar Lane is Teaneck’s Central Business District</a:t>
            </a:r>
          </a:p>
        </p:txBody>
      </p:sp>
      <p:pic>
        <p:nvPicPr>
          <p:cNvPr id="4100" name="Picture 4" descr="Building and Business | Teaneck Township">
            <a:extLst>
              <a:ext uri="{FF2B5EF4-FFF2-40B4-BE49-F238E27FC236}">
                <a16:creationId xmlns:a16="http://schemas.microsoft.com/office/drawing/2014/main" id="{EBE844B1-EC9D-AC64-4B0C-B72C78B10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467"/>
          <a:stretch>
            <a:fill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9F8919C-9D57-A9A9-6839-700829844D81}"/>
              </a:ext>
            </a:extLst>
          </p:cNvPr>
          <p:cNvSpPr>
            <a:spLocks noGrp="1"/>
          </p:cNvSpPr>
          <p:nvPr>
            <p:ph idx="1"/>
          </p:nvPr>
        </p:nvSpPr>
        <p:spPr>
          <a:xfrm>
            <a:off x="4223982" y="3752850"/>
            <a:ext cx="7485413" cy="2452687"/>
          </a:xfrm>
        </p:spPr>
        <p:txBody>
          <a:bodyPr anchor="ctr">
            <a:normAutofit/>
          </a:bodyPr>
          <a:lstStyle/>
          <a:p>
            <a:r>
              <a:rPr lang="en-US" dirty="0"/>
              <a:t>High vacancies / frequent turnover</a:t>
            </a:r>
          </a:p>
          <a:p>
            <a:r>
              <a:rPr lang="en-US" dirty="0"/>
              <a:t>Lack of variety of shopping options</a:t>
            </a:r>
          </a:p>
          <a:p>
            <a:r>
              <a:rPr lang="en-US" dirty="0"/>
              <a:t>Aging buildings</a:t>
            </a:r>
          </a:p>
          <a:p>
            <a:r>
              <a:rPr lang="en-US" dirty="0"/>
              <a:t>Limited reinvestment</a:t>
            </a:r>
          </a:p>
        </p:txBody>
      </p:sp>
    </p:spTree>
    <p:extLst>
      <p:ext uri="{BB962C8B-B14F-4D97-AF65-F5344CB8AC3E}">
        <p14:creationId xmlns:p14="http://schemas.microsoft.com/office/powerpoint/2010/main" val="898777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4" name="Rectangle 6163">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18BFFAB4-52D6-09FD-E870-176917DB6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88" y="248513"/>
            <a:ext cx="11807982" cy="64835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5D854B5-D1CC-BA6C-8D45-67FAD13A4FEA}"/>
              </a:ext>
            </a:extLst>
          </p:cNvPr>
          <p:cNvSpPr>
            <a:spLocks noGrp="1"/>
          </p:cNvSpPr>
          <p:nvPr>
            <p:ph type="title" idx="4294967295"/>
          </p:nvPr>
        </p:nvSpPr>
        <p:spPr>
          <a:xfrm>
            <a:off x="242777" y="0"/>
            <a:ext cx="9028814" cy="814197"/>
          </a:xfrm>
          <a:noFill/>
        </p:spPr>
        <p:txBody>
          <a:bodyPr vert="horz" lIns="91440" tIns="45720" rIns="91440" bIns="45720" rtlCol="0" anchor="b">
            <a:normAutofit/>
          </a:bodyPr>
          <a:lstStyle/>
          <a:p>
            <a:r>
              <a:rPr lang="en-US" dirty="0"/>
              <a:t>The Crossroads Plan</a:t>
            </a:r>
          </a:p>
        </p:txBody>
      </p:sp>
      <p:sp>
        <p:nvSpPr>
          <p:cNvPr id="3" name="Rectangle 2">
            <a:extLst>
              <a:ext uri="{FF2B5EF4-FFF2-40B4-BE49-F238E27FC236}">
                <a16:creationId xmlns:a16="http://schemas.microsoft.com/office/drawing/2014/main" id="{F5BA4DC6-B2EE-F706-1A81-6384E2FEEE4D}"/>
              </a:ext>
            </a:extLst>
          </p:cNvPr>
          <p:cNvSpPr/>
          <p:nvPr/>
        </p:nvSpPr>
        <p:spPr>
          <a:xfrm>
            <a:off x="440674" y="1837715"/>
            <a:ext cx="1663547" cy="4186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Parking Deck</a:t>
            </a:r>
          </a:p>
        </p:txBody>
      </p:sp>
      <p:sp>
        <p:nvSpPr>
          <p:cNvPr id="5" name="Rectangle 4">
            <a:extLst>
              <a:ext uri="{FF2B5EF4-FFF2-40B4-BE49-F238E27FC236}">
                <a16:creationId xmlns:a16="http://schemas.microsoft.com/office/drawing/2014/main" id="{003A1736-81BC-8704-4619-784C10459F23}"/>
              </a:ext>
            </a:extLst>
          </p:cNvPr>
          <p:cNvSpPr/>
          <p:nvPr/>
        </p:nvSpPr>
        <p:spPr>
          <a:xfrm>
            <a:off x="10308376" y="3604689"/>
            <a:ext cx="1663547" cy="3404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New Housing</a:t>
            </a:r>
          </a:p>
        </p:txBody>
      </p:sp>
      <p:cxnSp>
        <p:nvCxnSpPr>
          <p:cNvPr id="11" name="Straight Arrow Connector 10">
            <a:extLst>
              <a:ext uri="{FF2B5EF4-FFF2-40B4-BE49-F238E27FC236}">
                <a16:creationId xmlns:a16="http://schemas.microsoft.com/office/drawing/2014/main" id="{0B779438-079E-3DF6-74D2-A97D2AD9F1FF}"/>
              </a:ext>
            </a:extLst>
          </p:cNvPr>
          <p:cNvCxnSpPr>
            <a:cxnSpLocks/>
          </p:cNvCxnSpPr>
          <p:nvPr/>
        </p:nvCxnSpPr>
        <p:spPr>
          <a:xfrm>
            <a:off x="1421176" y="2137272"/>
            <a:ext cx="661012" cy="594911"/>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F1590C2F-F4D0-1822-16A8-E58849ECC54D}"/>
              </a:ext>
            </a:extLst>
          </p:cNvPr>
          <p:cNvCxnSpPr>
            <a:cxnSpLocks/>
          </p:cNvCxnSpPr>
          <p:nvPr/>
        </p:nvCxnSpPr>
        <p:spPr>
          <a:xfrm flipH="1">
            <a:off x="10862237" y="3900894"/>
            <a:ext cx="463103" cy="922857"/>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Rectangle 15">
            <a:extLst>
              <a:ext uri="{FF2B5EF4-FFF2-40B4-BE49-F238E27FC236}">
                <a16:creationId xmlns:a16="http://schemas.microsoft.com/office/drawing/2014/main" id="{B7192C6C-9D39-02AA-DB42-8FB5E88EC1CA}"/>
              </a:ext>
            </a:extLst>
          </p:cNvPr>
          <p:cNvSpPr/>
          <p:nvPr/>
        </p:nvSpPr>
        <p:spPr>
          <a:xfrm>
            <a:off x="3958463" y="5504044"/>
            <a:ext cx="1663547" cy="3404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New Housing</a:t>
            </a:r>
          </a:p>
        </p:txBody>
      </p:sp>
      <p:cxnSp>
        <p:nvCxnSpPr>
          <p:cNvPr id="17" name="Straight Arrow Connector 16">
            <a:extLst>
              <a:ext uri="{FF2B5EF4-FFF2-40B4-BE49-F238E27FC236}">
                <a16:creationId xmlns:a16="http://schemas.microsoft.com/office/drawing/2014/main" id="{63FC40CB-5734-8D12-B961-361ECFB66844}"/>
              </a:ext>
            </a:extLst>
          </p:cNvPr>
          <p:cNvCxnSpPr>
            <a:cxnSpLocks/>
          </p:cNvCxnSpPr>
          <p:nvPr/>
        </p:nvCxnSpPr>
        <p:spPr>
          <a:xfrm flipV="1">
            <a:off x="4880472" y="4362322"/>
            <a:ext cx="1214003" cy="1323959"/>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Rectangle 17">
            <a:extLst>
              <a:ext uri="{FF2B5EF4-FFF2-40B4-BE49-F238E27FC236}">
                <a16:creationId xmlns:a16="http://schemas.microsoft.com/office/drawing/2014/main" id="{9A00DC22-696C-C4E8-AAD6-F06E902C2A64}"/>
              </a:ext>
            </a:extLst>
          </p:cNvPr>
          <p:cNvSpPr/>
          <p:nvPr/>
        </p:nvSpPr>
        <p:spPr>
          <a:xfrm>
            <a:off x="3347291" y="814136"/>
            <a:ext cx="1663547" cy="3404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New Housing</a:t>
            </a:r>
          </a:p>
        </p:txBody>
      </p:sp>
      <p:cxnSp>
        <p:nvCxnSpPr>
          <p:cNvPr id="19" name="Straight Arrow Connector 18">
            <a:extLst>
              <a:ext uri="{FF2B5EF4-FFF2-40B4-BE49-F238E27FC236}">
                <a16:creationId xmlns:a16="http://schemas.microsoft.com/office/drawing/2014/main" id="{104EC6FD-C911-159C-EFEA-A93E25190D50}"/>
              </a:ext>
            </a:extLst>
          </p:cNvPr>
          <p:cNvCxnSpPr>
            <a:cxnSpLocks/>
          </p:cNvCxnSpPr>
          <p:nvPr/>
        </p:nvCxnSpPr>
        <p:spPr>
          <a:xfrm>
            <a:off x="4399666" y="1004899"/>
            <a:ext cx="0" cy="1132373"/>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2E95B99F-37EC-6DF1-3DFD-112769C71B16}"/>
              </a:ext>
            </a:extLst>
          </p:cNvPr>
          <p:cNvSpPr txBox="1"/>
          <p:nvPr/>
        </p:nvSpPr>
        <p:spPr>
          <a:xfrm rot="20301804">
            <a:off x="3163019" y="2903705"/>
            <a:ext cx="3254434" cy="369332"/>
          </a:xfrm>
          <a:prstGeom prst="rect">
            <a:avLst/>
          </a:prstGeom>
          <a:noFill/>
        </p:spPr>
        <p:txBody>
          <a:bodyPr wrap="square" rtlCol="0">
            <a:spAutoFit/>
          </a:bodyPr>
          <a:lstStyle/>
          <a:p>
            <a:r>
              <a:rPr lang="en-US" sz="1400" dirty="0"/>
              <a:t>CEDAR</a:t>
            </a:r>
            <a:r>
              <a:rPr lang="en-US" dirty="0"/>
              <a:t> </a:t>
            </a:r>
            <a:r>
              <a:rPr lang="en-US" sz="1400" dirty="0"/>
              <a:t>LANE</a:t>
            </a:r>
            <a:endParaRPr lang="en-US" dirty="0"/>
          </a:p>
        </p:txBody>
      </p:sp>
      <p:sp>
        <p:nvSpPr>
          <p:cNvPr id="25" name="TextBox 24">
            <a:extLst>
              <a:ext uri="{FF2B5EF4-FFF2-40B4-BE49-F238E27FC236}">
                <a16:creationId xmlns:a16="http://schemas.microsoft.com/office/drawing/2014/main" id="{F496DC02-27A1-5D52-8846-3B5AEA122377}"/>
              </a:ext>
            </a:extLst>
          </p:cNvPr>
          <p:cNvSpPr txBox="1"/>
          <p:nvPr/>
        </p:nvSpPr>
        <p:spPr>
          <a:xfrm rot="2353806">
            <a:off x="313552" y="3682209"/>
            <a:ext cx="1817125" cy="307777"/>
          </a:xfrm>
          <a:prstGeom prst="rect">
            <a:avLst/>
          </a:prstGeom>
          <a:noFill/>
        </p:spPr>
        <p:txBody>
          <a:bodyPr wrap="square" rtlCol="0">
            <a:spAutoFit/>
          </a:bodyPr>
          <a:lstStyle/>
          <a:p>
            <a:r>
              <a:rPr lang="en-US" sz="1400" dirty="0"/>
              <a:t>GARRISON AVE</a:t>
            </a:r>
          </a:p>
        </p:txBody>
      </p:sp>
      <p:sp>
        <p:nvSpPr>
          <p:cNvPr id="6" name="Rectangle 5">
            <a:extLst>
              <a:ext uri="{FF2B5EF4-FFF2-40B4-BE49-F238E27FC236}">
                <a16:creationId xmlns:a16="http://schemas.microsoft.com/office/drawing/2014/main" id="{BE92064B-F116-F15C-61C7-E0B5DBD0BFCB}"/>
              </a:ext>
            </a:extLst>
          </p:cNvPr>
          <p:cNvSpPr/>
          <p:nvPr/>
        </p:nvSpPr>
        <p:spPr>
          <a:xfrm>
            <a:off x="7892940" y="2316731"/>
            <a:ext cx="1663547" cy="3404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Existing Retail</a:t>
            </a:r>
          </a:p>
        </p:txBody>
      </p:sp>
      <p:cxnSp>
        <p:nvCxnSpPr>
          <p:cNvPr id="7" name="Straight Arrow Connector 6">
            <a:extLst>
              <a:ext uri="{FF2B5EF4-FFF2-40B4-BE49-F238E27FC236}">
                <a16:creationId xmlns:a16="http://schemas.microsoft.com/office/drawing/2014/main" id="{18965A1B-BDB4-84EB-0E5F-A8D2FF9F44E2}"/>
              </a:ext>
            </a:extLst>
          </p:cNvPr>
          <p:cNvCxnSpPr>
            <a:cxnSpLocks/>
          </p:cNvCxnSpPr>
          <p:nvPr/>
        </p:nvCxnSpPr>
        <p:spPr>
          <a:xfrm flipH="1">
            <a:off x="8446801" y="2612936"/>
            <a:ext cx="463103" cy="922857"/>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Rectangle 7">
            <a:extLst>
              <a:ext uri="{FF2B5EF4-FFF2-40B4-BE49-F238E27FC236}">
                <a16:creationId xmlns:a16="http://schemas.microsoft.com/office/drawing/2014/main" id="{2AE8DCCA-8CAE-CBEE-54AF-A4581A50876A}"/>
              </a:ext>
            </a:extLst>
          </p:cNvPr>
          <p:cNvSpPr/>
          <p:nvPr/>
        </p:nvSpPr>
        <p:spPr>
          <a:xfrm>
            <a:off x="10121030" y="407098"/>
            <a:ext cx="1850893" cy="7646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C7BA2D47-28AC-A1A3-4677-DA8A06B31480}"/>
              </a:ext>
            </a:extLst>
          </p:cNvPr>
          <p:cNvSpPr txBox="1"/>
          <p:nvPr/>
        </p:nvSpPr>
        <p:spPr>
          <a:xfrm>
            <a:off x="6063213" y="219502"/>
            <a:ext cx="5833385" cy="1938992"/>
          </a:xfrm>
          <a:prstGeom prst="rect">
            <a:avLst/>
          </a:prstGeom>
          <a:noFill/>
        </p:spPr>
        <p:txBody>
          <a:bodyPr wrap="square" rtlCol="0">
            <a:spAutoFit/>
          </a:bodyPr>
          <a:lstStyle/>
          <a:p>
            <a:r>
              <a:rPr lang="en-US" sz="2000" dirty="0"/>
              <a:t>318 apartments (48 affordable: 15%)</a:t>
            </a:r>
          </a:p>
          <a:p>
            <a:r>
              <a:rPr lang="en-US" sz="2000" dirty="0"/>
              <a:t>477 parking  to serve new residents</a:t>
            </a:r>
          </a:p>
          <a:p>
            <a:r>
              <a:rPr lang="en-US" sz="2000" dirty="0"/>
              <a:t>Replace surface parking for shoppers with a deck</a:t>
            </a:r>
          </a:p>
          <a:p>
            <a:r>
              <a:rPr lang="en-US" sz="2000" dirty="0"/>
              <a:t>Relocate farmer’s market</a:t>
            </a:r>
          </a:p>
          <a:p>
            <a:r>
              <a:rPr lang="en-US" sz="2000" dirty="0"/>
              <a:t>Address flooding</a:t>
            </a:r>
          </a:p>
          <a:p>
            <a:r>
              <a:rPr lang="en-US" sz="2000" dirty="0"/>
              <a:t>No new retail</a:t>
            </a:r>
          </a:p>
        </p:txBody>
      </p:sp>
    </p:spTree>
    <p:extLst>
      <p:ext uri="{BB962C8B-B14F-4D97-AF65-F5344CB8AC3E}">
        <p14:creationId xmlns:p14="http://schemas.microsoft.com/office/powerpoint/2010/main" val="3164434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A6AADC-013A-06AD-25E2-B8BB3873AD97}"/>
              </a:ext>
            </a:extLst>
          </p:cNvPr>
          <p:cNvSpPr>
            <a:spLocks noGrp="1"/>
          </p:cNvSpPr>
          <p:nvPr>
            <p:ph type="title"/>
          </p:nvPr>
        </p:nvSpPr>
        <p:spPr>
          <a:xfrm>
            <a:off x="5568532" y="224090"/>
            <a:ext cx="5916169" cy="649099"/>
          </a:xfrm>
        </p:spPr>
        <p:txBody>
          <a:bodyPr vert="horz" lIns="91440" tIns="45720" rIns="91440" bIns="45720" rtlCol="0" anchor="b">
            <a:normAutofit/>
          </a:bodyPr>
          <a:lstStyle/>
          <a:p>
            <a:r>
              <a:rPr lang="en-US" sz="3600" b="1" kern="1200" dirty="0">
                <a:solidFill>
                  <a:schemeClr val="tx1"/>
                </a:solidFill>
                <a:latin typeface="+mj-lt"/>
                <a:ea typeface="+mj-ea"/>
                <a:cs typeface="+mj-cs"/>
              </a:rPr>
              <a:t>Crossroads Plan Concerns</a:t>
            </a:r>
          </a:p>
        </p:txBody>
      </p:sp>
      <p:pic>
        <p:nvPicPr>
          <p:cNvPr id="5" name="Content Placeholder 4" descr="An elevated parking lot in Germany">
            <a:extLst>
              <a:ext uri="{FF2B5EF4-FFF2-40B4-BE49-F238E27FC236}">
                <a16:creationId xmlns:a16="http://schemas.microsoft.com/office/drawing/2014/main" id="{716A93B8-262E-4D6C-8055-4B0F08D4579E}"/>
              </a:ext>
            </a:extLst>
          </p:cNvPr>
          <p:cNvPicPr>
            <a:picLocks noGrp="1" noChangeAspect="1"/>
          </p:cNvPicPr>
          <p:nvPr>
            <p:ph sz="half" idx="1"/>
          </p:nvPr>
        </p:nvPicPr>
        <p:blipFill>
          <a:blip r:embed="rId3"/>
          <a:srcRect l="26342" r="25865" b="-1"/>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9B02DF11-90FC-0CE0-B232-2BF72815146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1097279"/>
            <a:ext cx="5916169" cy="5212081"/>
          </a:xfrm>
        </p:spPr>
        <p:txBody>
          <a:bodyPr>
            <a:normAutofit lnSpcReduction="10000"/>
          </a:bodyPr>
          <a:lstStyle/>
          <a:p>
            <a:pPr marL="0" indent="0">
              <a:spcBef>
                <a:spcPts val="2500"/>
              </a:spcBef>
              <a:buFont typeface="Arial" panose="020B0604020202020204" pitchFamily="34" charset="0"/>
              <a:buNone/>
            </a:pPr>
            <a:r>
              <a:rPr lang="en-US" sz="1800" b="1" dirty="0"/>
              <a:t>No Retail Enhancements</a:t>
            </a:r>
          </a:p>
          <a:p>
            <a:pPr marL="0" lvl="1" indent="0">
              <a:buFont typeface="Arial" panose="020B0604020202020204" pitchFamily="34" charset="0"/>
              <a:buNone/>
            </a:pPr>
            <a:r>
              <a:rPr lang="en-US" sz="1800" dirty="0"/>
              <a:t>The plan does not address the deteriorated central business district, making future redevelopment more difficult.</a:t>
            </a:r>
          </a:p>
          <a:p>
            <a:pPr marL="0" indent="0">
              <a:spcBef>
                <a:spcPts val="2500"/>
              </a:spcBef>
              <a:buFont typeface="Arial" panose="020B0604020202020204" pitchFamily="34" charset="0"/>
              <a:buNone/>
            </a:pPr>
            <a:r>
              <a:rPr lang="en-US" sz="1800" b="1" dirty="0"/>
              <a:t>Exacerbated Traffic Congestion</a:t>
            </a:r>
          </a:p>
          <a:p>
            <a:pPr marL="0" lvl="1" indent="0">
              <a:buFont typeface="Arial" panose="020B0604020202020204" pitchFamily="34" charset="0"/>
              <a:buNone/>
            </a:pPr>
            <a:r>
              <a:rPr lang="en-US" sz="1800" dirty="0"/>
              <a:t>Projected daily traffic will rise by over 1,000 cars, adding congestion and complicating redevelopment efforts.</a:t>
            </a:r>
          </a:p>
          <a:p>
            <a:pPr marL="0" indent="0">
              <a:spcBef>
                <a:spcPts val="2500"/>
              </a:spcBef>
              <a:buFont typeface="Arial" panose="020B0604020202020204" pitchFamily="34" charset="0"/>
              <a:buNone/>
            </a:pPr>
            <a:r>
              <a:rPr lang="en-US" sz="1800" b="1" dirty="0"/>
              <a:t>Parking Deck Placement Concerns</a:t>
            </a:r>
          </a:p>
          <a:p>
            <a:pPr marL="0" lvl="1" indent="0">
              <a:buFont typeface="Arial" panose="020B0604020202020204" pitchFamily="34" charset="0"/>
              <a:buNone/>
            </a:pPr>
            <a:r>
              <a:rPr lang="en-US" sz="1800" dirty="0"/>
              <a:t>A multistory parking deck on a visible parcel adjacent to single family community raises concerns about aesthetics and compromised quality of life of local residents.</a:t>
            </a:r>
          </a:p>
          <a:p>
            <a:pPr marL="0" indent="0">
              <a:spcBef>
                <a:spcPts val="2500"/>
              </a:spcBef>
              <a:buNone/>
            </a:pPr>
            <a:r>
              <a:rPr lang="en-US" sz="1800" b="1" dirty="0"/>
              <a:t>Community Benefits are a Misnomer</a:t>
            </a:r>
          </a:p>
          <a:p>
            <a:pPr marL="0" lvl="1" indent="0">
              <a:buFont typeface="Arial" panose="020B0604020202020204" pitchFamily="34" charset="0"/>
              <a:buNone/>
            </a:pPr>
            <a:r>
              <a:rPr lang="en-US" sz="1800" dirty="0"/>
              <a:t>Flood mitigation is an essential infrastructure not a benefit.  </a:t>
            </a:r>
          </a:p>
          <a:p>
            <a:pPr marL="0" lvl="1" indent="0">
              <a:buFont typeface="Arial" panose="020B0604020202020204" pitchFamily="34" charset="0"/>
              <a:buNone/>
            </a:pPr>
            <a:r>
              <a:rPr lang="en-US" sz="1800" dirty="0"/>
              <a:t>Relocating the Farmer’s market is not a new benefit to the community.   </a:t>
            </a:r>
          </a:p>
        </p:txBody>
      </p:sp>
    </p:spTree>
    <p:extLst>
      <p:ext uri="{BB962C8B-B14F-4D97-AF65-F5344CB8AC3E}">
        <p14:creationId xmlns:p14="http://schemas.microsoft.com/office/powerpoint/2010/main" val="38984426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4791AB-4DA9-19C8-82CF-E13C73A06AE2}"/>
              </a:ext>
            </a:extLst>
          </p:cNvPr>
          <p:cNvSpPr>
            <a:spLocks noGrp="1"/>
          </p:cNvSpPr>
          <p:nvPr>
            <p:ph type="title"/>
          </p:nvPr>
        </p:nvSpPr>
        <p:spPr>
          <a:xfrm>
            <a:off x="612647" y="234221"/>
            <a:ext cx="3603754" cy="1529932"/>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Phase 1 Development Impact</a:t>
            </a:r>
          </a:p>
        </p:txBody>
      </p:sp>
      <p:sp>
        <p:nvSpPr>
          <p:cNvPr id="4" name="Content Placeholder 3">
            <a:extLst>
              <a:ext uri="{FF2B5EF4-FFF2-40B4-BE49-F238E27FC236}">
                <a16:creationId xmlns:a16="http://schemas.microsoft.com/office/drawing/2014/main" id="{766FFC93-C594-FA42-3209-E886A010491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3779445" cy="4096512"/>
          </a:xfrm>
        </p:spPr>
        <p:txBody>
          <a:bodyPr>
            <a:normAutofit/>
          </a:bodyPr>
          <a:lstStyle/>
          <a:p>
            <a:pPr marL="0" indent="0">
              <a:spcBef>
                <a:spcPts val="2500"/>
              </a:spcBef>
              <a:buFont typeface="Arial" panose="020B0604020202020204" pitchFamily="34" charset="0"/>
              <a:buNone/>
            </a:pPr>
            <a:r>
              <a:rPr lang="en-US" sz="1400" b="1" dirty="0"/>
              <a:t>Location and Visibility</a:t>
            </a:r>
          </a:p>
          <a:p>
            <a:pPr marL="0" lvl="1" indent="0">
              <a:buFont typeface="Arial" panose="020B0604020202020204" pitchFamily="34" charset="0"/>
              <a:buNone/>
            </a:pPr>
            <a:r>
              <a:rPr lang="en-US" sz="1400" dirty="0"/>
              <a:t>Phase 1 is positioned behind Cedar Lane shops and adjacent to single-family homes. The parking deck is the most prominent feature.</a:t>
            </a:r>
          </a:p>
          <a:p>
            <a:pPr marL="0" indent="0">
              <a:spcBef>
                <a:spcPts val="2500"/>
              </a:spcBef>
              <a:buNone/>
            </a:pPr>
            <a:r>
              <a:rPr lang="en-US" sz="1400" b="1" dirty="0"/>
              <a:t>Neighborhood Integration</a:t>
            </a:r>
          </a:p>
          <a:p>
            <a:pPr marL="0" lvl="1" indent="0">
              <a:buNone/>
            </a:pPr>
            <a:r>
              <a:rPr lang="en-US" sz="1400" dirty="0"/>
              <a:t>The project configuration poses obstacles to integrating new development with existing neighborhoods, affecting community cohesion.</a:t>
            </a:r>
          </a:p>
          <a:p>
            <a:pPr marL="0" indent="0">
              <a:spcBef>
                <a:spcPts val="2500"/>
              </a:spcBef>
              <a:buFont typeface="Arial" panose="020B0604020202020204" pitchFamily="34" charset="0"/>
              <a:buNone/>
            </a:pPr>
            <a:r>
              <a:rPr lang="en-US" sz="1400" b="1" dirty="0"/>
              <a:t>Retail Redevelopment Challenges</a:t>
            </a:r>
          </a:p>
          <a:p>
            <a:pPr marL="0" lvl="1" indent="0">
              <a:buFont typeface="Arial" panose="020B0604020202020204" pitchFamily="34" charset="0"/>
              <a:buNone/>
            </a:pPr>
            <a:r>
              <a:rPr lang="en-US" sz="1400" dirty="0"/>
              <a:t>This layout limits opportunities for retail redevelopment along Cedar Lane, hindering commercial revitalization and growth.</a:t>
            </a:r>
          </a:p>
        </p:txBody>
      </p:sp>
      <p:pic>
        <p:nvPicPr>
          <p:cNvPr id="7" name="Content Placeholder 4" descr="An aerial view of a city&#10;&#10;Description automatically generated">
            <a:extLst>
              <a:ext uri="{FF2B5EF4-FFF2-40B4-BE49-F238E27FC236}">
                <a16:creationId xmlns:a16="http://schemas.microsoft.com/office/drawing/2014/main" id="{090BB414-36E0-E9F4-689F-C34993FEE4EA}"/>
              </a:ext>
            </a:extLst>
          </p:cNvPr>
          <p:cNvPicPr>
            <a:picLocks noChangeAspect="1"/>
          </p:cNvPicPr>
          <p:nvPr/>
        </p:nvPicPr>
        <p:blipFill>
          <a:blip r:embed="rId3"/>
          <a:srcRect l="6317" r="587" b="2"/>
          <a:stretch/>
        </p:blipFill>
        <p:spPr>
          <a:xfrm>
            <a:off x="4592568" y="172748"/>
            <a:ext cx="7465159" cy="6334703"/>
          </a:xfrm>
          <a:prstGeom prst="rect">
            <a:avLst/>
          </a:prstGeom>
        </p:spPr>
      </p:pic>
      <p:sp>
        <p:nvSpPr>
          <p:cNvPr id="8" name="Rectangle 7">
            <a:extLst>
              <a:ext uri="{FF2B5EF4-FFF2-40B4-BE49-F238E27FC236}">
                <a16:creationId xmlns:a16="http://schemas.microsoft.com/office/drawing/2014/main" id="{2743020E-2E92-0602-8EF7-D0FCF2B81CB5}"/>
              </a:ext>
            </a:extLst>
          </p:cNvPr>
          <p:cNvSpPr/>
          <p:nvPr/>
        </p:nvSpPr>
        <p:spPr>
          <a:xfrm rot="1347198">
            <a:off x="5202546" y="2411217"/>
            <a:ext cx="5994585" cy="1944403"/>
          </a:xfrm>
          <a:prstGeom prst="rect">
            <a:avLst/>
          </a:prstGeom>
          <a:solidFill>
            <a:srgbClr val="FFFF00">
              <a:alpha val="29804"/>
            </a:srgbClr>
          </a:solidFill>
          <a:ln w="38100">
            <a:solidFill>
              <a:srgbClr val="FFFF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4B713EC-33E7-09D5-8A3B-38E9E7C32333}"/>
              </a:ext>
            </a:extLst>
          </p:cNvPr>
          <p:cNvSpPr txBox="1"/>
          <p:nvPr/>
        </p:nvSpPr>
        <p:spPr>
          <a:xfrm rot="1295722">
            <a:off x="7357935" y="2942408"/>
            <a:ext cx="1704109" cy="923330"/>
          </a:xfrm>
          <a:prstGeom prst="rect">
            <a:avLst/>
          </a:prstGeom>
          <a:noFill/>
        </p:spPr>
        <p:txBody>
          <a:bodyPr wrap="square" rtlCol="0">
            <a:spAutoFit/>
          </a:bodyPr>
          <a:lstStyle/>
          <a:p>
            <a:pPr algn="ctr"/>
            <a:r>
              <a:rPr lang="en-US" dirty="0">
                <a:solidFill>
                  <a:schemeClr val="bg1"/>
                </a:solidFill>
              </a:rPr>
              <a:t>Proposed Development Site</a:t>
            </a:r>
          </a:p>
        </p:txBody>
      </p:sp>
      <p:grpSp>
        <p:nvGrpSpPr>
          <p:cNvPr id="11" name="Group 10">
            <a:extLst>
              <a:ext uri="{FF2B5EF4-FFF2-40B4-BE49-F238E27FC236}">
                <a16:creationId xmlns:a16="http://schemas.microsoft.com/office/drawing/2014/main" id="{36C84965-B260-A5C1-B257-BC05A0392504}"/>
              </a:ext>
            </a:extLst>
          </p:cNvPr>
          <p:cNvGrpSpPr/>
          <p:nvPr/>
        </p:nvGrpSpPr>
        <p:grpSpPr>
          <a:xfrm>
            <a:off x="4537481" y="4273449"/>
            <a:ext cx="6142383" cy="930729"/>
            <a:chOff x="463830" y="4362349"/>
            <a:chExt cx="6142383" cy="930729"/>
          </a:xfrm>
        </p:grpSpPr>
        <p:sp>
          <p:nvSpPr>
            <p:cNvPr id="12" name="Rectangle 11">
              <a:extLst>
                <a:ext uri="{FF2B5EF4-FFF2-40B4-BE49-F238E27FC236}">
                  <a16:creationId xmlns:a16="http://schemas.microsoft.com/office/drawing/2014/main" id="{EB427D7F-5B9E-A4A9-A340-1104442E5EAF}"/>
                </a:ext>
              </a:extLst>
            </p:cNvPr>
            <p:cNvSpPr/>
            <p:nvPr/>
          </p:nvSpPr>
          <p:spPr>
            <a:xfrm rot="1347198">
              <a:off x="463830" y="4362349"/>
              <a:ext cx="6142383" cy="930729"/>
            </a:xfrm>
            <a:prstGeom prst="rect">
              <a:avLst/>
            </a:prstGeom>
            <a:solidFill>
              <a:srgbClr val="FF0000">
                <a:alpha val="29804"/>
              </a:srgbClr>
            </a:solid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2F541EA-B053-AF9B-EB6A-7969E97B7A6B}"/>
                </a:ext>
              </a:extLst>
            </p:cNvPr>
            <p:cNvSpPr txBox="1"/>
            <p:nvPr/>
          </p:nvSpPr>
          <p:spPr>
            <a:xfrm rot="1295722">
              <a:off x="1830639" y="4656464"/>
              <a:ext cx="3524053" cy="369332"/>
            </a:xfrm>
            <a:prstGeom prst="rect">
              <a:avLst/>
            </a:prstGeom>
            <a:noFill/>
          </p:spPr>
          <p:txBody>
            <a:bodyPr wrap="square" rtlCol="0">
              <a:spAutoFit/>
            </a:bodyPr>
            <a:lstStyle/>
            <a:p>
              <a:pPr algn="ctr"/>
              <a:r>
                <a:rPr lang="en-US">
                  <a:solidFill>
                    <a:schemeClr val="bg1"/>
                  </a:solidFill>
                </a:rPr>
                <a:t>Key Cedar Lane Retail Strip</a:t>
              </a:r>
            </a:p>
          </p:txBody>
        </p:sp>
      </p:grpSp>
    </p:spTree>
    <p:extLst>
      <p:ext uri="{BB962C8B-B14F-4D97-AF65-F5344CB8AC3E}">
        <p14:creationId xmlns:p14="http://schemas.microsoft.com/office/powerpoint/2010/main" val="21451131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8C37D-7ADE-9E5C-819E-D2E56AA830AC}"/>
            </a:ext>
          </a:extLst>
        </p:cNvPr>
        <p:cNvGrpSpPr/>
        <p:nvPr/>
      </p:nvGrpSpPr>
      <p:grpSpPr>
        <a:xfrm>
          <a:off x="0" y="0"/>
          <a:ext cx="0" cy="0"/>
          <a:chOff x="0" y="0"/>
          <a:chExt cx="0" cy="0"/>
        </a:xfrm>
      </p:grpSpPr>
      <p:pic>
        <p:nvPicPr>
          <p:cNvPr id="5" name="Content Placeholder 4" descr="A aerial view of a city&#10;&#10;Description automatically generated">
            <a:extLst>
              <a:ext uri="{FF2B5EF4-FFF2-40B4-BE49-F238E27FC236}">
                <a16:creationId xmlns:a16="http://schemas.microsoft.com/office/drawing/2014/main" id="{54912E65-4E70-C626-2F7E-CFE7037859AB}"/>
              </a:ext>
            </a:extLst>
          </p:cNvPr>
          <p:cNvPicPr>
            <a:picLocks noGrp="1" noChangeAspect="1"/>
          </p:cNvPicPr>
          <p:nvPr>
            <p:ph idx="4294967295"/>
          </p:nvPr>
        </p:nvPicPr>
        <p:blipFill>
          <a:blip r:embed="rId2"/>
          <a:srcRect t="6923"/>
          <a:stretch/>
        </p:blipFill>
        <p:spPr>
          <a:xfrm>
            <a:off x="609028" y="573200"/>
            <a:ext cx="6309947" cy="5711599"/>
          </a:xfrm>
          <a:prstGeom prst="rect">
            <a:avLst/>
          </a:prstGeom>
        </p:spPr>
      </p:pic>
      <p:sp>
        <p:nvSpPr>
          <p:cNvPr id="6" name="TextBox 5">
            <a:extLst>
              <a:ext uri="{FF2B5EF4-FFF2-40B4-BE49-F238E27FC236}">
                <a16:creationId xmlns:a16="http://schemas.microsoft.com/office/drawing/2014/main" id="{C13E89D4-0C60-00F6-D017-CF499C3DB328}"/>
              </a:ext>
            </a:extLst>
          </p:cNvPr>
          <p:cNvSpPr txBox="1"/>
          <p:nvPr/>
        </p:nvSpPr>
        <p:spPr>
          <a:xfrm rot="1295722">
            <a:off x="3579577" y="2224477"/>
            <a:ext cx="1704109" cy="923330"/>
          </a:xfrm>
          <a:prstGeom prst="rect">
            <a:avLst/>
          </a:prstGeom>
          <a:noFill/>
        </p:spPr>
        <p:txBody>
          <a:bodyPr wrap="square" rtlCol="0">
            <a:spAutoFit/>
          </a:bodyPr>
          <a:lstStyle/>
          <a:p>
            <a:pPr algn="ctr"/>
            <a:r>
              <a:rPr lang="en-US">
                <a:solidFill>
                  <a:schemeClr val="bg1"/>
                </a:solidFill>
              </a:rPr>
              <a:t>Proposed Development Sites</a:t>
            </a:r>
          </a:p>
        </p:txBody>
      </p:sp>
      <p:sp>
        <p:nvSpPr>
          <p:cNvPr id="9" name="Title 5">
            <a:extLst>
              <a:ext uri="{FF2B5EF4-FFF2-40B4-BE49-F238E27FC236}">
                <a16:creationId xmlns:a16="http://schemas.microsoft.com/office/drawing/2014/main" id="{D0A042A9-9B68-4CFC-AB2D-1938E56DBA44}"/>
              </a:ext>
            </a:extLst>
          </p:cNvPr>
          <p:cNvSpPr txBox="1">
            <a:spLocks/>
          </p:cNvSpPr>
          <p:nvPr/>
        </p:nvSpPr>
        <p:spPr>
          <a:xfrm>
            <a:off x="609028" y="617921"/>
            <a:ext cx="4476007" cy="63677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endParaRPr lang="en-US" sz="1800" dirty="0">
              <a:latin typeface="+mn-lt"/>
            </a:endParaRPr>
          </a:p>
        </p:txBody>
      </p:sp>
      <p:grpSp>
        <p:nvGrpSpPr>
          <p:cNvPr id="10" name="Group 9">
            <a:extLst>
              <a:ext uri="{FF2B5EF4-FFF2-40B4-BE49-F238E27FC236}">
                <a16:creationId xmlns:a16="http://schemas.microsoft.com/office/drawing/2014/main" id="{1962B240-62E8-29A3-053F-F2ED5C9CC1FE}"/>
              </a:ext>
            </a:extLst>
          </p:cNvPr>
          <p:cNvGrpSpPr/>
          <p:nvPr/>
        </p:nvGrpSpPr>
        <p:grpSpPr>
          <a:xfrm>
            <a:off x="2455416" y="806473"/>
            <a:ext cx="3582090" cy="4219665"/>
            <a:chOff x="7119413" y="979362"/>
            <a:chExt cx="3582090" cy="4219665"/>
          </a:xfrm>
        </p:grpSpPr>
        <p:sp>
          <p:nvSpPr>
            <p:cNvPr id="3" name="Rectangle 2">
              <a:extLst>
                <a:ext uri="{FF2B5EF4-FFF2-40B4-BE49-F238E27FC236}">
                  <a16:creationId xmlns:a16="http://schemas.microsoft.com/office/drawing/2014/main" id="{8BBC447C-1697-34F7-A67A-76C96FD6B49D}"/>
                </a:ext>
              </a:extLst>
            </p:cNvPr>
            <p:cNvSpPr/>
            <p:nvPr/>
          </p:nvSpPr>
          <p:spPr>
            <a:xfrm rot="1380000">
              <a:off x="8566437" y="1636433"/>
              <a:ext cx="1701728" cy="509196"/>
            </a:xfrm>
            <a:prstGeom prst="rect">
              <a:avLst/>
            </a:prstGeom>
            <a:solidFill>
              <a:srgbClr val="FF0000">
                <a:alpha val="29804"/>
              </a:srgbClr>
            </a:solid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205C6D93-F951-0282-603B-D5C1EA9E85E3}"/>
                </a:ext>
              </a:extLst>
            </p:cNvPr>
            <p:cNvSpPr/>
            <p:nvPr/>
          </p:nvSpPr>
          <p:spPr>
            <a:xfrm rot="12189677">
              <a:off x="7843864" y="2001344"/>
              <a:ext cx="1652013" cy="3197683"/>
            </a:xfrm>
            <a:prstGeom prst="trapezoid">
              <a:avLst>
                <a:gd name="adj" fmla="val 9533"/>
              </a:avLst>
            </a:prstGeom>
            <a:solidFill>
              <a:srgbClr val="FFFF00">
                <a:alpha val="29804"/>
              </a:srgbClr>
            </a:solidFill>
            <a:ln w="28575">
              <a:solidFill>
                <a:srgbClr val="FFFF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5D35B27E-8092-8C02-9581-198926BF0F3E}"/>
                </a:ext>
              </a:extLst>
            </p:cNvPr>
            <p:cNvSpPr/>
            <p:nvPr/>
          </p:nvSpPr>
          <p:spPr>
            <a:xfrm rot="11896440">
              <a:off x="7119413" y="1631116"/>
              <a:ext cx="853975" cy="2122771"/>
            </a:xfrm>
            <a:prstGeom prst="corner">
              <a:avLst>
                <a:gd name="adj1" fmla="val 42435"/>
                <a:gd name="adj2" fmla="val 53443"/>
              </a:avLst>
            </a:prstGeom>
            <a:solidFill>
              <a:srgbClr val="FFFF00">
                <a:alpha val="29804"/>
              </a:srgbClr>
            </a:solidFill>
            <a:ln w="28575">
              <a:solidFill>
                <a:srgbClr val="FFFF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C8B1F0C-02B5-135E-E93B-5820ADACDFBC}"/>
                </a:ext>
              </a:extLst>
            </p:cNvPr>
            <p:cNvSpPr/>
            <p:nvPr/>
          </p:nvSpPr>
          <p:spPr>
            <a:xfrm rot="1140000">
              <a:off x="7556327" y="979362"/>
              <a:ext cx="884511" cy="696933"/>
            </a:xfrm>
            <a:prstGeom prst="rect">
              <a:avLst/>
            </a:prstGeom>
            <a:solidFill>
              <a:srgbClr val="FF0000">
                <a:alpha val="29804"/>
              </a:srgbClr>
            </a:solid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F8DD35-1DAE-D3AC-31C9-7E7A5D0F4592}"/>
                </a:ext>
              </a:extLst>
            </p:cNvPr>
            <p:cNvSpPr txBox="1"/>
            <p:nvPr/>
          </p:nvSpPr>
          <p:spPr>
            <a:xfrm rot="1295722">
              <a:off x="7177450" y="1533132"/>
              <a:ext cx="3524053" cy="338554"/>
            </a:xfrm>
            <a:prstGeom prst="rect">
              <a:avLst/>
            </a:prstGeom>
            <a:noFill/>
          </p:spPr>
          <p:txBody>
            <a:bodyPr wrap="square" rtlCol="0">
              <a:spAutoFit/>
            </a:bodyPr>
            <a:lstStyle/>
            <a:p>
              <a:pPr algn="ctr"/>
              <a:r>
                <a:rPr lang="en-US" sz="1600" dirty="0">
                  <a:solidFill>
                    <a:schemeClr val="bg1"/>
                  </a:solidFill>
                </a:rPr>
                <a:t>Key Cedar Lane Retail Strip</a:t>
              </a:r>
            </a:p>
          </p:txBody>
        </p:sp>
      </p:grpSp>
      <p:sp>
        <p:nvSpPr>
          <p:cNvPr id="11" name="Title 1">
            <a:extLst>
              <a:ext uri="{FF2B5EF4-FFF2-40B4-BE49-F238E27FC236}">
                <a16:creationId xmlns:a16="http://schemas.microsoft.com/office/drawing/2014/main" id="{9F790BFA-FFF9-4398-861B-C45E9E72B444}"/>
              </a:ext>
            </a:extLst>
          </p:cNvPr>
          <p:cNvSpPr>
            <a:spLocks noGrp="1"/>
          </p:cNvSpPr>
          <p:nvPr>
            <p:ph type="title"/>
          </p:nvPr>
        </p:nvSpPr>
        <p:spPr>
          <a:xfrm>
            <a:off x="7311044" y="617921"/>
            <a:ext cx="4475947"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Phase 2 Development Impact</a:t>
            </a:r>
          </a:p>
        </p:txBody>
      </p:sp>
      <p:sp>
        <p:nvSpPr>
          <p:cNvPr id="12" name="Content Placeholder 3">
            <a:extLst>
              <a:ext uri="{FF2B5EF4-FFF2-40B4-BE49-F238E27FC236}">
                <a16:creationId xmlns:a16="http://schemas.microsoft.com/office/drawing/2014/main" id="{C6E2837C-1C88-1093-C88A-43FA02C9B8FF}"/>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11045" y="2596548"/>
            <a:ext cx="4694159" cy="40965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1400" b="1" dirty="0"/>
              <a:t>Traffic Congestion</a:t>
            </a:r>
          </a:p>
          <a:p>
            <a:pPr marL="0" lvl="1" indent="0">
              <a:buFont typeface="Arial" panose="020B0604020202020204" pitchFamily="34" charset="0"/>
              <a:buNone/>
            </a:pPr>
            <a:r>
              <a:rPr lang="en-US" sz="1400" dirty="0"/>
              <a:t>Location has limited road access. Congested American Legion Drive is only direct access to Cedar Lane.  CSX limits access to the eat.  All other roads are local, narrow and non-contiguous.</a:t>
            </a:r>
          </a:p>
          <a:p>
            <a:pPr marL="0" indent="0">
              <a:spcBef>
                <a:spcPts val="2500"/>
              </a:spcBef>
              <a:buFont typeface="Arial" panose="020B0604020202020204" pitchFamily="34" charset="0"/>
              <a:buNone/>
            </a:pPr>
            <a:r>
              <a:rPr lang="en-US" sz="1400" b="1" dirty="0"/>
              <a:t>Neighborhood Integration</a:t>
            </a:r>
          </a:p>
          <a:p>
            <a:pPr marL="0" lvl="1" indent="0">
              <a:buFont typeface="Arial" panose="020B0604020202020204" pitchFamily="34" charset="0"/>
              <a:buNone/>
            </a:pPr>
            <a:r>
              <a:rPr lang="en-US" sz="1400" dirty="0"/>
              <a:t>Same issue as Phase 1 - The project configuration poses obstacles to integrating new development with existing neighborhoods, affecting community cohesion.</a:t>
            </a:r>
          </a:p>
          <a:p>
            <a:pPr marL="0" indent="0">
              <a:spcBef>
                <a:spcPts val="2500"/>
              </a:spcBef>
              <a:buFont typeface="Arial" panose="020B0604020202020204" pitchFamily="34" charset="0"/>
              <a:buNone/>
            </a:pPr>
            <a:r>
              <a:rPr lang="en-US" sz="1400" b="1" dirty="0"/>
              <a:t>Retail Redevelopment Challenges</a:t>
            </a:r>
          </a:p>
          <a:p>
            <a:pPr marL="0" lvl="1" indent="0">
              <a:buFont typeface="Arial" panose="020B0604020202020204" pitchFamily="34" charset="0"/>
              <a:buNone/>
            </a:pPr>
            <a:r>
              <a:rPr lang="en-US" sz="1400" dirty="0"/>
              <a:t>Same issue as Phase 1 - This layout limits opportunities for retail redevelopment along Cedar Lane, hindering commercial revitalization and growth.</a:t>
            </a:r>
          </a:p>
        </p:txBody>
      </p:sp>
    </p:spTree>
    <p:extLst>
      <p:ext uri="{BB962C8B-B14F-4D97-AF65-F5344CB8AC3E}">
        <p14:creationId xmlns:p14="http://schemas.microsoft.com/office/powerpoint/2010/main" val="349520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BF6F3-E722-CAAA-CF7B-C4DB4EE0E64F}"/>
            </a:ext>
          </a:extLst>
        </p:cNvPr>
        <p:cNvGrpSpPr/>
        <p:nvPr/>
      </p:nvGrpSpPr>
      <p:grpSpPr>
        <a:xfrm>
          <a:off x="0" y="0"/>
          <a:ext cx="0" cy="0"/>
          <a:chOff x="0" y="0"/>
          <a:chExt cx="0" cy="0"/>
        </a:xfrm>
      </p:grpSpPr>
      <p:pic>
        <p:nvPicPr>
          <p:cNvPr id="10" name="Content Placeholder 4" descr="An aerial view of a city&#10;&#10;Description automatically generated">
            <a:extLst>
              <a:ext uri="{FF2B5EF4-FFF2-40B4-BE49-F238E27FC236}">
                <a16:creationId xmlns:a16="http://schemas.microsoft.com/office/drawing/2014/main" id="{995107DE-7036-8B68-A247-30C37A0C33C1}"/>
              </a:ext>
            </a:extLst>
          </p:cNvPr>
          <p:cNvPicPr>
            <a:picLocks noChangeAspect="1"/>
          </p:cNvPicPr>
          <p:nvPr/>
        </p:nvPicPr>
        <p:blipFill>
          <a:blip r:embed="rId3"/>
          <a:srcRect l="6317" r="587" b="2"/>
          <a:stretch/>
        </p:blipFill>
        <p:spPr>
          <a:xfrm>
            <a:off x="4261268" y="0"/>
            <a:ext cx="7930731" cy="6733250"/>
          </a:xfrm>
          <a:prstGeom prst="rect">
            <a:avLst/>
          </a:prstGeom>
        </p:spPr>
      </p:pic>
      <p:sp>
        <p:nvSpPr>
          <p:cNvPr id="11" name="Rectangle 10">
            <a:extLst>
              <a:ext uri="{FF2B5EF4-FFF2-40B4-BE49-F238E27FC236}">
                <a16:creationId xmlns:a16="http://schemas.microsoft.com/office/drawing/2014/main" id="{DB08880F-9448-E8F2-C65D-8D504747D3EE}"/>
              </a:ext>
            </a:extLst>
          </p:cNvPr>
          <p:cNvSpPr/>
          <p:nvPr/>
        </p:nvSpPr>
        <p:spPr>
          <a:xfrm rot="1500000">
            <a:off x="4666247" y="2508379"/>
            <a:ext cx="6624115" cy="2959364"/>
          </a:xfrm>
          <a:prstGeom prst="rect">
            <a:avLst/>
          </a:prstGeom>
          <a:solidFill>
            <a:srgbClr val="FFFF00">
              <a:alpha val="29804"/>
            </a:srgbClr>
          </a:solidFill>
          <a:ln w="38100">
            <a:solidFill>
              <a:srgbClr val="FFFF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14E1BA0-55BF-9B38-CACD-551D9640DC30}"/>
              </a:ext>
            </a:extLst>
          </p:cNvPr>
          <p:cNvSpPr txBox="1"/>
          <p:nvPr/>
        </p:nvSpPr>
        <p:spPr>
          <a:xfrm rot="1415352">
            <a:off x="6733311" y="3420790"/>
            <a:ext cx="2603944" cy="701566"/>
          </a:xfrm>
          <a:prstGeom prst="rect">
            <a:avLst/>
          </a:prstGeom>
          <a:noFill/>
        </p:spPr>
        <p:txBody>
          <a:bodyPr wrap="square" rtlCol="0">
            <a:spAutoFit/>
          </a:bodyPr>
          <a:lstStyle/>
          <a:p>
            <a:pPr algn="ctr"/>
            <a:r>
              <a:rPr lang="en-US" sz="2000">
                <a:solidFill>
                  <a:schemeClr val="bg1"/>
                </a:solidFill>
              </a:rPr>
              <a:t>Suggested Expansion of Development Site</a:t>
            </a:r>
          </a:p>
        </p:txBody>
      </p:sp>
      <p:sp>
        <p:nvSpPr>
          <p:cNvPr id="2" name="Title 1">
            <a:extLst>
              <a:ext uri="{FF2B5EF4-FFF2-40B4-BE49-F238E27FC236}">
                <a16:creationId xmlns:a16="http://schemas.microsoft.com/office/drawing/2014/main" id="{8DABCF56-0384-06ED-6E4C-A7662360DCFC}"/>
              </a:ext>
            </a:extLst>
          </p:cNvPr>
          <p:cNvSpPr txBox="1">
            <a:spLocks/>
          </p:cNvSpPr>
          <p:nvPr/>
        </p:nvSpPr>
        <p:spPr>
          <a:xfrm>
            <a:off x="222836" y="248845"/>
            <a:ext cx="3603754" cy="1529932"/>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Expanding the Development Footprint</a:t>
            </a:r>
          </a:p>
        </p:txBody>
      </p:sp>
      <p:sp>
        <p:nvSpPr>
          <p:cNvPr id="4" name="Content Placeholder 3">
            <a:extLst>
              <a:ext uri="{FF2B5EF4-FFF2-40B4-BE49-F238E27FC236}">
                <a16:creationId xmlns:a16="http://schemas.microsoft.com/office/drawing/2014/main" id="{07F2D0FE-4AF7-1F4D-C187-6EA67D8763E8}"/>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34991" y="1916563"/>
            <a:ext cx="3779445" cy="409651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Would create opportunity for mixed use frontage along Cedar Lane. </a:t>
            </a:r>
          </a:p>
          <a:p>
            <a:r>
              <a:rPr lang="en-US" sz="1800" dirty="0"/>
              <a:t>Would reorient density onto Cedar Lane creating a broader buffer along Beverly Road to reduce the impact on adjacent single-family homes.</a:t>
            </a:r>
          </a:p>
          <a:p>
            <a:pPr marL="285750" indent="-285750"/>
            <a:r>
              <a:rPr lang="en-US" sz="1800" dirty="0"/>
              <a:t>Larger footprint would make it possible to conceal the parking deck within the fabric of the project rather than the visible blight of a standalone parking deck.</a:t>
            </a:r>
          </a:p>
          <a:p>
            <a:pPr marL="285750" indent="-285750"/>
            <a:r>
              <a:rPr lang="en-US" sz="1800" dirty="0"/>
              <a:t>Requires acquisition of multiple private parcel, which will result in costs and delays, but the project impact would be more satisfactory to the community.  </a:t>
            </a:r>
          </a:p>
          <a:p>
            <a:pPr marL="285750" indent="-285750"/>
            <a:r>
              <a:rPr lang="en-US" sz="1800" dirty="0"/>
              <a:t>This applies to Phase II sites as well.  </a:t>
            </a:r>
            <a:br>
              <a:rPr lang="en-US" sz="1800" dirty="0"/>
            </a:br>
            <a:endParaRPr lang="en-US" sz="1400" dirty="0"/>
          </a:p>
        </p:txBody>
      </p:sp>
    </p:spTree>
    <p:extLst>
      <p:ext uri="{BB962C8B-B14F-4D97-AF65-F5344CB8AC3E}">
        <p14:creationId xmlns:p14="http://schemas.microsoft.com/office/powerpoint/2010/main" val="1455247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7671A6D6-5AF3-B5F6-A9C9-96396352CB91}"/>
              </a:ext>
            </a:extLst>
          </p:cNvPr>
          <p:cNvSpPr>
            <a:spLocks noGrp="1"/>
          </p:cNvSpPr>
          <p:nvPr>
            <p:ph type="title"/>
          </p:nvPr>
        </p:nvSpPr>
        <p:spPr>
          <a:xfrm>
            <a:off x="614679" y="548639"/>
            <a:ext cx="3977640" cy="5719640"/>
          </a:xfrm>
        </p:spPr>
        <p:txBody>
          <a:bodyPr anchor="t">
            <a:normAutofit/>
          </a:bodyPr>
          <a:lstStyle/>
          <a:p>
            <a:r>
              <a:rPr lang="en-US" dirty="0"/>
              <a:t>Community Priorities Must be Integrated into the Plan</a:t>
            </a:r>
          </a:p>
        </p:txBody>
      </p:sp>
      <p:graphicFrame>
        <p:nvGraphicFramePr>
          <p:cNvPr id="4" name="Content Placeholder 4">
            <a:extLst>
              <a:ext uri="{FF2B5EF4-FFF2-40B4-BE49-F238E27FC236}">
                <a16:creationId xmlns:a16="http://schemas.microsoft.com/office/drawing/2014/main" id="{5F8EF98E-50B9-47FC-999A-17C639D139FE}"/>
              </a:ext>
            </a:extLst>
          </p:cNvPr>
          <p:cNvGraphicFramePr>
            <a:graphicFrameLocks noGrp="1"/>
          </p:cNvGraphicFramePr>
          <p:nvPr>
            <p:ph idx="1"/>
            <p:extLst>
              <p:ext uri="{D42A27DB-BD31-4B8C-83A1-F6EECF244321}">
                <p14:modId xmlns:p14="http://schemas.microsoft.com/office/powerpoint/2010/main" val="412075495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3644900" y="203201"/>
          <a:ext cx="8192196" cy="6206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146909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8E39-B8C5-8B6B-24C8-1EFFC1EF2E36}"/>
              </a:ext>
            </a:extLst>
          </p:cNvPr>
          <p:cNvSpPr>
            <a:spLocks noGrp="1"/>
          </p:cNvSpPr>
          <p:nvPr>
            <p:ph type="title"/>
          </p:nvPr>
        </p:nvSpPr>
        <p:spPr>
          <a:xfrm>
            <a:off x="5868557" y="1138036"/>
            <a:ext cx="5444382" cy="1402470"/>
          </a:xfrm>
        </p:spPr>
        <p:txBody>
          <a:bodyPr anchor="t">
            <a:normAutofit/>
          </a:bodyPr>
          <a:lstStyle/>
          <a:p>
            <a:r>
              <a:rPr lang="en-US" sz="3000" dirty="0"/>
              <a:t>The current Crossroads plan does not respond to community priorities</a:t>
            </a:r>
          </a:p>
        </p:txBody>
      </p:sp>
      <p:pic>
        <p:nvPicPr>
          <p:cNvPr id="5" name="Picture 4" descr="A map of a city&#10;&#10;AI-generated content may be incorrect.">
            <a:extLst>
              <a:ext uri="{FF2B5EF4-FFF2-40B4-BE49-F238E27FC236}">
                <a16:creationId xmlns:a16="http://schemas.microsoft.com/office/drawing/2014/main" id="{9F94C706-D91B-8606-2BC2-B8C41E243FE7}"/>
              </a:ext>
            </a:extLst>
          </p:cNvPr>
          <p:cNvPicPr>
            <a:picLocks noChangeAspect="1"/>
          </p:cNvPicPr>
          <p:nvPr/>
        </p:nvPicPr>
        <p:blipFill>
          <a:blip r:embed="rId2"/>
          <a:srcRect l="26236" r="23064"/>
          <a:stretch>
            <a:fillRect/>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2A237AD-CDE3-0E80-372E-E9FB38B6CE37}"/>
              </a:ext>
            </a:extLst>
          </p:cNvPr>
          <p:cNvSpPr>
            <a:spLocks noGrp="1"/>
          </p:cNvSpPr>
          <p:nvPr>
            <p:ph idx="1"/>
          </p:nvPr>
        </p:nvSpPr>
        <p:spPr>
          <a:xfrm>
            <a:off x="5868557" y="2551176"/>
            <a:ext cx="5444382" cy="3591207"/>
          </a:xfrm>
        </p:spPr>
        <p:txBody>
          <a:bodyPr>
            <a:normAutofit/>
          </a:bodyPr>
          <a:lstStyle/>
          <a:p>
            <a:r>
              <a:rPr lang="en-US" sz="1900" dirty="0"/>
              <a:t>Redevelop retail along Cedar Lane</a:t>
            </a:r>
          </a:p>
          <a:p>
            <a:r>
              <a:rPr lang="en-US" sz="1900" dirty="0"/>
              <a:t>Integrate housing with ground floor retail</a:t>
            </a:r>
          </a:p>
          <a:p>
            <a:r>
              <a:rPr lang="en-US" sz="1900" dirty="0"/>
              <a:t>Establish design standards that are predictable and aligned with community preferences.</a:t>
            </a:r>
          </a:p>
          <a:p>
            <a:r>
              <a:rPr lang="en-US" sz="1900" dirty="0"/>
              <a:t>Don’t exacerbate traffic congestion</a:t>
            </a:r>
          </a:p>
          <a:p>
            <a:r>
              <a:rPr lang="en-US" sz="1900" dirty="0"/>
              <a:t>Fix the flooding issue for good</a:t>
            </a:r>
          </a:p>
          <a:p>
            <a:pPr marL="0" indent="0">
              <a:buNone/>
            </a:pPr>
            <a:r>
              <a:rPr lang="en-US" sz="1900" i="1" dirty="0"/>
              <a:t>Most importantly, don’t allow a developer-driven plan to foreclose a strategy that will have tangible and lasting benefits for all Teaneck residents.</a:t>
            </a:r>
          </a:p>
          <a:p>
            <a:endParaRPr lang="en-US" sz="1900" dirty="0"/>
          </a:p>
        </p:txBody>
      </p:sp>
    </p:spTree>
    <p:extLst>
      <p:ext uri="{BB962C8B-B14F-4D97-AF65-F5344CB8AC3E}">
        <p14:creationId xmlns:p14="http://schemas.microsoft.com/office/powerpoint/2010/main" val="1204280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439</TotalTime>
  <Words>1149</Words>
  <Application>Microsoft Macintosh PowerPoint</Application>
  <PresentationFormat>Widescreen</PresentationFormat>
  <Paragraphs>104</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Calibri</vt:lpstr>
      <vt:lpstr>Neue Haas Grotesk Text Pro</vt:lpstr>
      <vt:lpstr>Office Theme</vt:lpstr>
      <vt:lpstr>Revitalizing Cedar Lane for All of Us</vt:lpstr>
      <vt:lpstr>Cedar Lane is Teaneck’s Central Business District</vt:lpstr>
      <vt:lpstr>The Crossroads Plan</vt:lpstr>
      <vt:lpstr>Crossroads Plan Concerns</vt:lpstr>
      <vt:lpstr>Phase 1 Development Impact</vt:lpstr>
      <vt:lpstr>Phase 2 Development Impact</vt:lpstr>
      <vt:lpstr>PowerPoint Presentation</vt:lpstr>
      <vt:lpstr>Community Priorities Must be Integrated into the Plan</vt:lpstr>
      <vt:lpstr>The current Crossroads plan does not respond to community priorities</vt:lpstr>
      <vt:lpstr>Housing Over Shops is a Traditional Main Street Model</vt:lpstr>
      <vt:lpstr>Development Example</vt:lpstr>
      <vt:lpstr>Development Example</vt:lpstr>
      <vt:lpstr>The Crossroads Project does not reflect Community Priorities</vt:lpstr>
      <vt:lpstr>The Council is About to Vote on the Crossroads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Esther Sandrof</dc:creator>
  <cp:lastModifiedBy>Esther Sandrof</cp:lastModifiedBy>
  <cp:revision>5</cp:revision>
  <dcterms:created xsi:type="dcterms:W3CDTF">2026-02-11T14:29:12Z</dcterms:created>
  <dcterms:modified xsi:type="dcterms:W3CDTF">2026-02-12T15:32:24Z</dcterms:modified>
</cp:coreProperties>
</file>